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330" r:id="rId3"/>
    <p:sldId id="331" r:id="rId4"/>
    <p:sldId id="334" r:id="rId5"/>
    <p:sldId id="384" r:id="rId6"/>
    <p:sldId id="385" r:id="rId7"/>
    <p:sldId id="386" r:id="rId8"/>
    <p:sldId id="387" r:id="rId9"/>
    <p:sldId id="393" r:id="rId10"/>
    <p:sldId id="337" r:id="rId11"/>
    <p:sldId id="394" r:id="rId12"/>
    <p:sldId id="395" r:id="rId13"/>
    <p:sldId id="396" r:id="rId14"/>
    <p:sldId id="397" r:id="rId15"/>
    <p:sldId id="39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46" r:id="rId24"/>
    <p:sldId id="388" r:id="rId25"/>
    <p:sldId id="392" r:id="rId26"/>
    <p:sldId id="351" r:id="rId27"/>
    <p:sldId id="383" r:id="rId28"/>
    <p:sldId id="378" r:id="rId29"/>
    <p:sldId id="381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389" r:id="rId39"/>
    <p:sldId id="390" r:id="rId40"/>
    <p:sldId id="352" r:id="rId41"/>
    <p:sldId id="418" r:id="rId42"/>
    <p:sldId id="419" r:id="rId43"/>
    <p:sldId id="420" r:id="rId44"/>
    <p:sldId id="421" r:id="rId45"/>
    <p:sldId id="422" r:id="rId46"/>
    <p:sldId id="417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FFFFFF"/>
    <a:srgbClr val="F2F2F2"/>
    <a:srgbClr val="4D4D4D"/>
    <a:srgbClr val="B2B2B2"/>
    <a:srgbClr val="2F2F31"/>
    <a:srgbClr val="006600"/>
    <a:srgbClr val="800000"/>
    <a:srgbClr val="FFFF9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5041" autoAdjust="0"/>
  </p:normalViewPr>
  <p:slideViewPr>
    <p:cSldViewPr snapToGrid="0">
      <p:cViewPr varScale="1">
        <p:scale>
          <a:sx n="77" d="100"/>
          <a:sy n="77" d="100"/>
        </p:scale>
        <p:origin x="10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34AF4-4065-4560-B232-1A4EEBB2A8E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2F5EC-5FDE-4FBD-A193-BCD24E25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69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5%A8%EC%88%9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ktword.co.kr/abbr_view.php?nav=&amp;m_temp1=4437&amp;id=141" TargetMode="External"/><Relationship Id="rId5" Type="http://schemas.openxmlformats.org/officeDocument/2006/relationships/hyperlink" Target="http://www.ktword.co.kr/abbr_view.php?nav=&amp;m_temp1=1422&amp;id=130" TargetMode="External"/><Relationship Id="rId4" Type="http://schemas.openxmlformats.org/officeDocument/2006/relationships/hyperlink" Target="https://ko.wikipedia.org/wiki/%EC%A3%BC%ED%8C%8C%EC%88%98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신지윤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장강욱의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KAIST co-op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중간발표를 시작하겠습니다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918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HRTF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어떻게 쓰이는지 알았으니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이제는 실제에 좀 더 접근해도보록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실제로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측정할 수 있는 환경이 아니기 때문에 누군가 이미 측정해 놓은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사용해 입체음향을 구현 해야합니다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기록된 데이터 묶음을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Database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측정한 그 누군가는 매우 다양하기 때문에 특정한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골라야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비유하자면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마치 소비자가 마트에서 같은 품목에 대해 물건을 고르는 일인 것이죠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8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Database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다음과 같은 단계로 구성되어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사람에 대해 특정 방향들 집합에서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하나의 파일로 묶습니다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확장자가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이거나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wav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한 사람에 대해서만 측정한다면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풀이 매우 적겠죠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여러 사람들에 대해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똑같이 측정하여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또 하나의 폴더로 묶습니다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이것이 최종적인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HRIR Database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것이죠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4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Database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측정 단체에 따라 여러 측정 환경과 피실험자 풀을 가집니다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 환경은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측정하는 거리나 방향 집합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 방법 등에 까지 매우 다양합니다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 대상 역시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피실험자의 숫자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피실험자의 성별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사람인지 더미 헤드인지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신체 치수 등에까지 매우 다양하기 때문에 데이터를 채택하는 입장에서 신중하게 채택해야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41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제일 널리 알려진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조사하여 스펙을 비교했고 다음 표와 같은 결과를 알 수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 환경이나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피실험자 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 방향 수 등에서 차이를 볼 수 있죠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개발 초기 단계에서는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CIPIC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채택하기로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CIPIC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채택 했을까요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74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HRIR DB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채택할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방향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분해능이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높을수록 좋습니다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낮은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분해능을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가진다는 말은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 면에서 우리가 메꿔줘야 할 빈 공간이 많다는 뜻이죠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데이터가 높은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분해능을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가질수록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측정한 방향 수가 많습니다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측정 방향이 제일 많은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SDAC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채택하려 했으나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DB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확보가 늦어지면서 차선책인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CIPIC DB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41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방금 메꿔줘야 할 빈 공간이 많다는 말씀을 드렸는데요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무슨 뜻인지 자세히 살펴볼게요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측정할 경우에는 왼쪽 그림처럼 방향을 불연속적으로 채택하여 그 방향에 대해서만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빨간색 점이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측정한 방향이며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흰 방향에는 데이터가 없는 것이죠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측정하지 않은 방향에는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HRIR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없기 때문에 과연 그 방향에서 소리가 들려오는 것처럼 모방할 수 없는 것일까요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40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방금 제시된 문제에 대해 생각해볼 만한 해결책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필요할 때마다 측정한다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불편한 해결책입니다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방향적으로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좀 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뺵빽한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 역시 근본적인 해결책은 아닙니다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아무리 빽빽한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쓴다 한들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측정한 방향 자체가 불연속적이기 때문에 그 사이 빈 공간은 항상 남기 마련이죠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빈 공간에 대해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보간하여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추정한다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보간하게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빈 공간에 데이터가 연속적으로 채워지기 때문에 측정 방향의 불연속 문제를 해결할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22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불연속한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셋으로부터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사이에 새로운 데이터를 만들어내는 혹은 예측하는 수학적 방법론입니다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그림에서 빨간 점은 이미 알고 있는 데이터인데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사이에 데이터를 채워 넣고 싶을 때에는 보간을 수행하면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 직선이 보간 결과로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 점 사이에 데이터가 채워지게 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814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보간 방법을 채택했는지 설명 드리기 앞서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보간의 종류에 대해 언급하도록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Nearest Neighbor Interpolation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데이터를 가지고 있는 점들 중 가장 가까운 곳의 데이터를 그 곳의 데이터로 삼는 방법입니다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색깔에 비유한다면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아래와 같겠네요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검은 점들의 데이터가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Neighbor Interpolation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제일 가까운 노란색과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민트색의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데이터로 덮어 씌워집니다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954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Bilinear Interpolation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두 데이터 사이를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다항식을 이용해 채워 넣는 방법입니다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선형적으로 채워지는 것이죠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그림을 예로 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꼭지점의 데이터로부터 선형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그라데이션을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번 주어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검은색 점들의 데이터를 추산해 냄을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꼭지점의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색이 일정 부분만큼 기여했으며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꼭지점에 가까울수록 그 꼭지점의 비중이 커져 데이터가 비슷해질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72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발표는 제일 먼저 설정된 목표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플로우가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결정되기 이전에 목표를 위해 진행하였던 사전 연구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상세하게 정해진 프로젝트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플로우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다음에는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그것을 구현한 코드와 데모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앞으로의 계획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순서로 발표를 진행하도록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78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Bicubic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Interpolation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다항식을 이용해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보간하는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직선이 아닌 곡선을 이용하며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미분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미분까지 신경쓰기 때문에 보간 결과가 매우 부드러워 자연스러운 꼴을 나타냅니다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Bilinear Interpolation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 좀 더 자연스러운 보간 결과를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724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보간 방법 중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Bilinear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선택한 이유는 쉬운 구현에 비해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 결과가 좋은 편이기 때문입니다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시중에 나와있는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Bilinear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경우가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개발 초기 단계에 쉽게 건드려 볼 수 있는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Bilinear Interpolation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채택했습니다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773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이제는 본격적으로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직접 구현한 코드에 대한 설명을 시작하겠습니다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전체적인 흐름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 설명을 드리자면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나왔던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사용법처럼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음원 파일을 받아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 form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바꾼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받고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 form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재생 가능한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wav file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바꾸는 과정을 겪게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단순히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자료를 불러오는 것뿐만 아니라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보간의 과정도 겪음으로써 데이터 베이스 내에 존재하지 않는 지점의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채운 후 사용하게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064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과정은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사용하고자 하는 음원 파일을 불러오는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사용자가 입력할 수 있는 값은 세가지인데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사용하고자 하는 음원 파일 이름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나중에 결과적으로 나오게 되는 음원 파일로 설정할 이름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마지막으로 음원 파일의 샘플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52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집어넣은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음원 파일을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변형하는 과정을 겪게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주되게 사용한 신호처리 라이브러리인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모든 데이터를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표현하기 때문입니다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렇게 얻은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음원 파일의 형태에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 다른 과정을 겪게 되는데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음원이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경우에는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얻어진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 차수가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것이고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양쪽 귀에 들리는 소리가 같기에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귀를 위한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귀를 위한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같을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음원이 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경우에는 얻어진 행렬 차수가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것이고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array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왼쪽 행은 왼쪽 귀에 들리는 소리 정보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행은 오른쪽 귀에 들리는 소리 정보를 표현할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성질을 이용하여 각각의 경우 왼쪽과 오른쪽 귀에 들릴 소리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표현하는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얻어냅니다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189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078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671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413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897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Elevation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세로로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63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63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Plot</a:t>
            </a:r>
            <a:r>
              <a:rPr lang="en-US" altLang="ko-KR" baseline="0" dirty="0" smtClean="0"/>
              <a:t> title, x, y label, 20db, </a:t>
            </a:r>
            <a:r>
              <a:rPr lang="ko-KR" altLang="en-US" baseline="0" dirty="0" smtClean="0"/>
              <a:t>보간 전 후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532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Plot</a:t>
            </a:r>
            <a:r>
              <a:rPr lang="en-US" altLang="ko-KR" baseline="0" dirty="0" smtClean="0"/>
              <a:t> title, x, y label, 20db, </a:t>
            </a:r>
            <a:r>
              <a:rPr lang="ko-KR" altLang="en-US" baseline="0" dirty="0" smtClean="0"/>
              <a:t>보간 전 후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60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Plot</a:t>
            </a:r>
            <a:r>
              <a:rPr lang="en-US" altLang="ko-KR" baseline="0" dirty="0" smtClean="0"/>
              <a:t> title, x, y label, 20db, </a:t>
            </a:r>
            <a:r>
              <a:rPr lang="ko-KR" altLang="en-US" baseline="0" dirty="0" smtClean="0"/>
              <a:t>보간 전 후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739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Plot</a:t>
            </a:r>
            <a:r>
              <a:rPr lang="en-US" altLang="ko-KR" baseline="0" dirty="0" smtClean="0"/>
              <a:t> title, x, y label, 20db, </a:t>
            </a:r>
            <a:r>
              <a:rPr lang="ko-KR" altLang="en-US" baseline="0" dirty="0" smtClean="0"/>
              <a:t>보간 전 후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917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Plot</a:t>
            </a:r>
            <a:r>
              <a:rPr lang="en-US" altLang="ko-KR" baseline="0" dirty="0" smtClean="0"/>
              <a:t> title, x, y label, 20db, </a:t>
            </a:r>
            <a:r>
              <a:rPr lang="ko-KR" altLang="en-US" baseline="0" dirty="0" smtClean="0"/>
              <a:t>보간 전 후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785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Plot</a:t>
            </a:r>
            <a:r>
              <a:rPr lang="en-US" altLang="ko-KR" baseline="0" dirty="0" smtClean="0"/>
              <a:t> title, x, y label, 20db, </a:t>
            </a:r>
            <a:r>
              <a:rPr lang="ko-KR" altLang="en-US" baseline="0" dirty="0" smtClean="0"/>
              <a:t>보간 전 후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687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Plot</a:t>
            </a:r>
            <a:r>
              <a:rPr lang="en-US" altLang="ko-KR" baseline="0" dirty="0" smtClean="0"/>
              <a:t> title, x, y label, 20db, </a:t>
            </a:r>
            <a:r>
              <a:rPr lang="ko-KR" altLang="en-US" baseline="0" dirty="0" smtClean="0"/>
              <a:t>보간 전 후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282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다시 코드의 전체적인 흐름 중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과정인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음원과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conv_and_stack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새로운 함수를 정의하였는데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세번의 과정을 겪습니다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array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필요없는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허수부분을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제거한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part HRIR array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얻어냅니다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두번째로는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인풋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array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진행하게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왼쪽과 오른쪽 귀에 대해 따로 구해 놓은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이기에 각각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따로 해야합니다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귀에 대한 두개의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하나의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합침으로서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array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다른 방향에 따라 소리가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어떻게 들리는지 비교를 하기 위해 총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열개의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방향을 설정했고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함수 역시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번의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연산과정을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겪었습니다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결론적으로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얻어낸 것입니다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784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직접 들려줄 수 있는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음원파일로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뽑아내는 과정입니다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과정에서 구한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하나의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연속적인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합치고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들려줄 수 있는 형태의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 file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변형한 후에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file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얻어내 들을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6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이렇게 구현한 코드를 간단히 보여드리는 데모를 진행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7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프로젝트의 목표 달성을 위해 어떤 순서로 진행하여야 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project flow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결정하기 앞서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audio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위해 알아야할 지식에 대한 사전 연구를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오디오와 관련된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네가지인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surround sound, binaural sound,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ambisonics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HRTF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Surround sound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청취자를 소리로 둘러싸기 위해 앞뒤로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그 이상의 오디오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스피커로 생성되는 소리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Binaural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recordin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방법으로 녹음하여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audio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효과를 나타내는 재생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Ambisonics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 간단히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recording and playback method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하나로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사진에 보이는 마이크처럼 보통 사면체 배열의 방향을 향한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마이크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그 이상의 마이크가 달린 장치로 사운드를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캡쳐한다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음원에서 나온 소리가 사람의 귀까지 도달해서 어떻게 전달되는지 표현하는 전달 함수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네가지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sur, bin, am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 중 하나라고 할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구현하기 위한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 하나라고 할 수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317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19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이후에는 이미 시중에 있는 소프트웨어에는 어떤 기능들이 구현되어 있는지 알아보기 위해 입체 음향 라이브러리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알아보았습니다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세 가지 라이브러리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resonance audio, steam audio, oculus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살펴보았는데요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세가지의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공통적으로 있는 기능을 추려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구현해야겠다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 &amp; HRIR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첫번째 목표로 잡았습니다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49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audio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 지식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연구한 후에 어떻게 프로젝트를 진행해야 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순서로 목표를 이뤄나갈 수 있을지 정할 수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이전에 알아보았던 입체 음향 라이브러리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공통적으로 있었던 기능들 중 몇가지를 추려서 채택하였고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이후에는 이를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언어로 구현하는 것으로 결정하였습니다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목표는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언어로 구현하는 것이지만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python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문법이 상대적으로 쉽고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나와있는 신호처리 모듈들이 많기에 먼저 시행착오를 거치고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넘어가 구현하는 것이 낫다고 생각했습니다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익숙치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않기에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우선적으로 구현하는 것이 더 쉬울 것이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이유도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언어에 익숙하지 않은 만큼 동시에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C++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언어도 공부하며 진행하고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726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본격적으로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구현하기로 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어떤것인지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알아보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모두 음원에서 소리가 나와 사람의 귀로 전달될 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변형되는지 알려주는 함수입니다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진동수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함수로 표현이 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HRIR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시간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함수로 표현된다는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차이점만을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가집니다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HRTF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시간에 대한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함수"/>
              </a:rPr>
              <a:t>함수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주파수"/>
              </a:rPr>
              <a:t>주파수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성분으로 분해하는 작업인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푸리에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 과정을 겪음으로 얻어낼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이중 저희는 이후 구현할 때 시간으로 표현된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임펄스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응답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dirty="0" smtClean="0"/>
              <a:t>특정 순간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주로</a:t>
            </a:r>
            <a:r>
              <a:rPr lang="en-US" altLang="ko-KR" dirty="0" smtClean="0"/>
              <a:t>, t = 0)</a:t>
            </a:r>
            <a:r>
              <a:rPr lang="ko-KR" altLang="en-US" dirty="0" smtClean="0"/>
              <a:t>에 </a:t>
            </a:r>
            <a:r>
              <a:rPr lang="ko-KR" alt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 [함수] 단위 임펄스 함수 = 디렉 델타 함수 ㅇ t=0 에서 폭이 0 이며 무한대 크기를 갖고, 그 이외에 크기가 0 이고, 전체 면적은 1     ㅇ 사실상, 함수라기 보다는 분포에 가까움  "/>
              </a:rPr>
              <a:t>임펄스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 [함수] 단위 임펄스 함수 = 디렉 델타 함수 ㅇ t=0 에서 폭이 0 이며 무한대 크기를 갖고, 그 이외에 크기가 0 이고, 전체 면적은 1     ㅇ 사실상, 함수라기 보다는 분포에 가까움  "/>
              </a:rPr>
              <a:t> 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δ(t)</a:t>
            </a:r>
            <a:r>
              <a:rPr lang="ko-KR" altLang="en-US" dirty="0" smtClean="0"/>
              <a:t>가 인가되어 나온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 시스템 응답(System Response) 또는 시스템 함수(System Function) ㅇ 입력 여기(Excitation)에 의한 출력 응답(Response)의 거동을 표현한 것   - 주로, 시스템 입출력 관계를 함수 형태로 보여줌    . 例) "/>
              </a:rPr>
              <a:t>시스템 응답</a:t>
            </a:r>
            <a:r>
              <a:rPr lang="ko-KR" altLang="en-US" dirty="0" smtClean="0"/>
              <a:t> </a:t>
            </a:r>
            <a:r>
              <a:rPr lang="en-US" altLang="ko-KR" dirty="0" smtClean="0"/>
              <a:t>h(t)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209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둘다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다섯개의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변수로 표현되는데요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공통적으로는 음원의 위치 정보를 알려주는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세개의 변수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총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네개의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변수를 포함하고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사람의 머리로부터 음원까지의 거리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세타는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오른쪽 그림에서 보시다시피 음원까지의 방위각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파이는 음원까지의 고도를 표현해 줍니다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사람마다 다른 머리나 귀 모양 등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인체계측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포함하는 변수입니다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86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실제로 구현할 때 어떻게 사용할 수 있을지 알아보겠습니다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 source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나온 소리를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캡쳐하고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그를 제공된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연산과정을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거치게 되면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위치에 그 음원이 놓여 있을 때 양쪽 귀로 어떻게 들리는지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방위각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고도로 표현되는 위치에 따른 소리 정보를 모아 연속적으로 재생하면 마치 음원이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공간내에서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움직이는 것처럼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목표하였던 입체적인 음원을 생성할 수 있는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2F5EC-5FDE-4FBD-A193-BCD24E25F7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04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12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08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015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06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76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32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49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5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297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44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8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EC90A-CC47-42C5-A366-61F55DED31C6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84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6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4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42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9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microsoft.com/office/2007/relationships/hdphoto" Target="../media/hdphoto2.wdp"/><Relationship Id="rId9" Type="http://schemas.openxmlformats.org/officeDocument/2006/relationships/image" Target="../media/image5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75.png"/><Relationship Id="rId21" Type="http://schemas.openxmlformats.org/officeDocument/2006/relationships/image" Target="../media/image77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2.png"/><Relationship Id="rId7" Type="http://schemas.openxmlformats.org/officeDocument/2006/relationships/image" Target="../media/image10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2.png"/><Relationship Id="rId7" Type="http://schemas.openxmlformats.org/officeDocument/2006/relationships/image" Target="../media/image10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5.png"/><Relationship Id="rId4" Type="http://schemas.openxmlformats.org/officeDocument/2006/relationships/image" Target="../media/image97.png"/><Relationship Id="rId9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8.png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jpg"/><Relationship Id="rId5" Type="http://schemas.openxmlformats.org/officeDocument/2006/relationships/image" Target="../media/image116.jpeg"/><Relationship Id="rId4" Type="http://schemas.openxmlformats.org/officeDocument/2006/relationships/image" Target="../media/image115.PNG"/><Relationship Id="rId9" Type="http://schemas.openxmlformats.org/officeDocument/2006/relationships/image" Target="../media/image12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image" Target="../media/image12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 29"/>
          <p:cNvSpPr/>
          <p:nvPr/>
        </p:nvSpPr>
        <p:spPr>
          <a:xfrm>
            <a:off x="469900" y="2578100"/>
            <a:ext cx="3467100" cy="3835400"/>
          </a:xfrm>
          <a:custGeom>
            <a:avLst/>
            <a:gdLst>
              <a:gd name="connsiteX0" fmla="*/ 939800 w 3429000"/>
              <a:gd name="connsiteY0" fmla="*/ 0 h 3441700"/>
              <a:gd name="connsiteX1" fmla="*/ 0 w 3429000"/>
              <a:gd name="connsiteY1" fmla="*/ 990600 h 3441700"/>
              <a:gd name="connsiteX2" fmla="*/ 1409700 w 3429000"/>
              <a:gd name="connsiteY2" fmla="*/ 3441700 h 3441700"/>
              <a:gd name="connsiteX3" fmla="*/ 3429000 w 3429000"/>
              <a:gd name="connsiteY3" fmla="*/ 50800 h 3441700"/>
              <a:gd name="connsiteX0" fmla="*/ 939800 w 3467100"/>
              <a:gd name="connsiteY0" fmla="*/ 0 h 3835400"/>
              <a:gd name="connsiteX1" fmla="*/ 0 w 3467100"/>
              <a:gd name="connsiteY1" fmla="*/ 990600 h 3835400"/>
              <a:gd name="connsiteX2" fmla="*/ 1409700 w 3467100"/>
              <a:gd name="connsiteY2" fmla="*/ 3441700 h 3835400"/>
              <a:gd name="connsiteX3" fmla="*/ 3467100 w 3467100"/>
              <a:gd name="connsiteY3" fmla="*/ 3835400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00" h="3835400">
                <a:moveTo>
                  <a:pt x="939800" y="0"/>
                </a:moveTo>
                <a:lnTo>
                  <a:pt x="0" y="990600"/>
                </a:lnTo>
                <a:lnTo>
                  <a:pt x="1409700" y="3441700"/>
                </a:lnTo>
                <a:lnTo>
                  <a:pt x="3467100" y="383540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8280400" y="1041400"/>
            <a:ext cx="2578100" cy="5397500"/>
          </a:xfrm>
          <a:custGeom>
            <a:avLst/>
            <a:gdLst>
              <a:gd name="connsiteX0" fmla="*/ 622300 w 2578100"/>
              <a:gd name="connsiteY0" fmla="*/ 0 h 3949700"/>
              <a:gd name="connsiteX1" fmla="*/ 2578100 w 2578100"/>
              <a:gd name="connsiteY1" fmla="*/ 2514600 h 3949700"/>
              <a:gd name="connsiteX2" fmla="*/ 2057400 w 2578100"/>
              <a:gd name="connsiteY2" fmla="*/ 3949700 h 3949700"/>
              <a:gd name="connsiteX3" fmla="*/ 0 w 2578100"/>
              <a:gd name="connsiteY3" fmla="*/ 1612900 h 3949700"/>
              <a:gd name="connsiteX0" fmla="*/ 622300 w 2578100"/>
              <a:gd name="connsiteY0" fmla="*/ 0 h 5397500"/>
              <a:gd name="connsiteX1" fmla="*/ 2578100 w 2578100"/>
              <a:gd name="connsiteY1" fmla="*/ 2514600 h 5397500"/>
              <a:gd name="connsiteX2" fmla="*/ 2057400 w 2578100"/>
              <a:gd name="connsiteY2" fmla="*/ 3949700 h 5397500"/>
              <a:gd name="connsiteX3" fmla="*/ 0 w 2578100"/>
              <a:gd name="connsiteY3" fmla="*/ 5397500 h 539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8100" h="5397500">
                <a:moveTo>
                  <a:pt x="622300" y="0"/>
                </a:moveTo>
                <a:lnTo>
                  <a:pt x="2578100" y="2514600"/>
                </a:lnTo>
                <a:lnTo>
                  <a:pt x="2057400" y="3949700"/>
                </a:lnTo>
                <a:lnTo>
                  <a:pt x="0" y="539750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82365" y="3052823"/>
            <a:ext cx="4427270" cy="3373378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82365" y="0"/>
            <a:ext cx="4427270" cy="21677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 smtClean="0">
                <a:solidFill>
                  <a:prstClr val="white"/>
                </a:solidFill>
              </a:rPr>
              <a:t>3D AUDIO</a:t>
            </a:r>
          </a:p>
          <a:p>
            <a:pPr algn="ctr"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</a:rPr>
              <a:t>KAIST Co-op </a:t>
            </a:r>
            <a:r>
              <a:rPr lang="en-US" altLang="ko-KR" sz="2000" i="1" dirty="0">
                <a:solidFill>
                  <a:prstClr val="white"/>
                </a:solidFill>
              </a:rPr>
              <a:t>Internship 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82365" y="2278744"/>
            <a:ext cx="442727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882365" y="3040123"/>
            <a:ext cx="4427270" cy="3386077"/>
          </a:xfrm>
          <a:custGeom>
            <a:avLst/>
            <a:gdLst>
              <a:gd name="connsiteX0" fmla="*/ 0 w 4427270"/>
              <a:gd name="connsiteY0" fmla="*/ 0 h 3797300"/>
              <a:gd name="connsiteX1" fmla="*/ 435635 w 4427270"/>
              <a:gd name="connsiteY1" fmla="*/ 0 h 3797300"/>
              <a:gd name="connsiteX2" fmla="*/ 435635 w 4427270"/>
              <a:gd name="connsiteY2" fmla="*/ 26961 h 3797300"/>
              <a:gd name="connsiteX3" fmla="*/ 26961 w 4427270"/>
              <a:gd name="connsiteY3" fmla="*/ 26961 h 3797300"/>
              <a:gd name="connsiteX4" fmla="*/ 26961 w 4427270"/>
              <a:gd name="connsiteY4" fmla="*/ 3770339 h 3797300"/>
              <a:gd name="connsiteX5" fmla="*/ 4400309 w 4427270"/>
              <a:gd name="connsiteY5" fmla="*/ 3770339 h 3797300"/>
              <a:gd name="connsiteX6" fmla="*/ 4400309 w 4427270"/>
              <a:gd name="connsiteY6" fmla="*/ 26961 h 3797300"/>
              <a:gd name="connsiteX7" fmla="*/ 1096035 w 4427270"/>
              <a:gd name="connsiteY7" fmla="*/ 26961 h 3797300"/>
              <a:gd name="connsiteX8" fmla="*/ 1096035 w 4427270"/>
              <a:gd name="connsiteY8" fmla="*/ 0 h 3797300"/>
              <a:gd name="connsiteX9" fmla="*/ 4427270 w 4427270"/>
              <a:gd name="connsiteY9" fmla="*/ 0 h 3797300"/>
              <a:gd name="connsiteX10" fmla="*/ 4427270 w 4427270"/>
              <a:gd name="connsiteY10" fmla="*/ 3797300 h 3797300"/>
              <a:gd name="connsiteX11" fmla="*/ 0 w 4427270"/>
              <a:gd name="connsiteY11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7270" h="3797300">
                <a:moveTo>
                  <a:pt x="0" y="0"/>
                </a:moveTo>
                <a:lnTo>
                  <a:pt x="435635" y="0"/>
                </a:lnTo>
                <a:lnTo>
                  <a:pt x="435635" y="26961"/>
                </a:lnTo>
                <a:lnTo>
                  <a:pt x="26961" y="26961"/>
                </a:lnTo>
                <a:lnTo>
                  <a:pt x="26961" y="3770339"/>
                </a:lnTo>
                <a:lnTo>
                  <a:pt x="4400309" y="3770339"/>
                </a:lnTo>
                <a:lnTo>
                  <a:pt x="4400309" y="26961"/>
                </a:lnTo>
                <a:lnTo>
                  <a:pt x="1096035" y="26961"/>
                </a:lnTo>
                <a:lnTo>
                  <a:pt x="1096035" y="0"/>
                </a:lnTo>
                <a:lnTo>
                  <a:pt x="4427270" y="0"/>
                </a:lnTo>
                <a:lnTo>
                  <a:pt x="4427270" y="3797300"/>
                </a:lnTo>
                <a:lnTo>
                  <a:pt x="0" y="37973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82365" y="3765948"/>
            <a:ext cx="43980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2018.03 ~ 2018.06</a:t>
            </a:r>
            <a:endParaRPr lang="ko-KR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신지윤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      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장강욱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336431" y="2508738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22844" y="2652713"/>
            <a:ext cx="798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HRIR</a:t>
            </a:r>
            <a:endParaRPr lang="ko-KR" altLang="en-US" sz="16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0308" y="3493476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6721" y="3657771"/>
            <a:ext cx="1348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M</a:t>
            </a:r>
            <a:r>
              <a:rPr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odeling</a:t>
            </a:r>
            <a:endParaRPr lang="ko-KR" altLang="en-US" sz="16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85401" y="5931876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71814" y="6136811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000" b="1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A</a:t>
            </a:r>
            <a:r>
              <a:rPr lang="en-US" altLang="ko-KR" sz="2000" b="1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mbisonics</a:t>
            </a:r>
            <a:endParaRPr lang="ko-KR" altLang="en-US" sz="16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850923" y="949568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737336" y="1154503"/>
            <a:ext cx="828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HRTF</a:t>
            </a:r>
            <a:endParaRPr lang="ko-KR" altLang="en-US" sz="16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787589" y="3493476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266628" y="3467808"/>
            <a:ext cx="1453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6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I</a:t>
            </a:r>
            <a:r>
              <a:rPr lang="en-US" altLang="ko-KR" sz="16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nterpolation</a:t>
            </a:r>
            <a:endParaRPr lang="ko-KR" altLang="en-US" sz="12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257944" y="4914796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53995" y="5150237"/>
            <a:ext cx="638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CIPIC</a:t>
            </a:r>
            <a:endParaRPr lang="ko-KR" altLang="en-US" sz="11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4466661" y="2855689"/>
            <a:ext cx="369527" cy="32400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48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HRIR DATABASE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2439" y="1222587"/>
            <a:ext cx="1270387" cy="12848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62826" y="1631184"/>
            <a:ext cx="142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We CAN!!!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42" y="1428916"/>
            <a:ext cx="1270387" cy="130809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71991" y="1762950"/>
            <a:ext cx="353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We can’t measure HRIR…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88710" y="2575639"/>
            <a:ext cx="4360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Lots of  research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groups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7875" y="2727931"/>
            <a:ext cx="2792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Most developers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66199" y="5369313"/>
            <a:ext cx="3954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HRIR Database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7875" y="3754467"/>
            <a:ext cx="5718445" cy="2589457"/>
            <a:chOff x="838845" y="4138029"/>
            <a:chExt cx="5502910" cy="22011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45" y="4138029"/>
              <a:ext cx="5502910" cy="220116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793500" y="4279661"/>
              <a:ext cx="935767" cy="461665"/>
            </a:xfrm>
            <a:prstGeom prst="rect">
              <a:avLst/>
            </a:prstGeom>
            <a:solidFill>
              <a:schemeClr val="bg1">
                <a:lumMod val="75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CIPIC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75055" y="5365520"/>
              <a:ext cx="1277868" cy="461665"/>
            </a:xfrm>
            <a:prstGeom prst="rect">
              <a:avLst/>
            </a:prstGeom>
            <a:solidFill>
              <a:schemeClr val="bg1">
                <a:lumMod val="75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IRCAM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12918" y="4391847"/>
              <a:ext cx="985133" cy="461665"/>
            </a:xfrm>
            <a:prstGeom prst="rect">
              <a:avLst/>
            </a:prstGeom>
            <a:solidFill>
              <a:schemeClr val="bg1">
                <a:lumMod val="75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SDAC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36543" y="5078594"/>
              <a:ext cx="1249680" cy="461665"/>
            </a:xfrm>
            <a:prstGeom prst="rect">
              <a:avLst/>
            </a:prstGeom>
            <a:solidFill>
              <a:schemeClr val="bg1">
                <a:lumMod val="75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KEMAR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89534" y="5480222"/>
              <a:ext cx="1761570" cy="461665"/>
            </a:xfrm>
            <a:prstGeom prst="rect">
              <a:avLst/>
            </a:prstGeom>
            <a:solidFill>
              <a:schemeClr val="bg1">
                <a:lumMod val="75000"/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Developers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15" y="3937336"/>
            <a:ext cx="1393275" cy="143197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488710" y="3167050"/>
            <a:ext cx="4531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- CIPIC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, IRCAM, SDAC, KEMAR etc</a:t>
            </a: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3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 of DATABASE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8" y="5400329"/>
            <a:ext cx="2459955" cy="888318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931937" y="1235422"/>
            <a:ext cx="1860949" cy="4164907"/>
            <a:chOff x="647288" y="1408838"/>
            <a:chExt cx="1860949" cy="4164907"/>
          </a:xfrm>
        </p:grpSpPr>
        <p:grpSp>
          <p:nvGrpSpPr>
            <p:cNvPr id="36" name="그룹 35"/>
            <p:cNvGrpSpPr/>
            <p:nvPr/>
          </p:nvGrpSpPr>
          <p:grpSpPr>
            <a:xfrm>
              <a:off x="1084359" y="2909192"/>
              <a:ext cx="1368613" cy="1178268"/>
              <a:chOff x="456302" y="3093350"/>
              <a:chExt cx="1368613" cy="1178268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707" y="3827087"/>
                <a:ext cx="209420" cy="216746"/>
              </a:xfrm>
              <a:prstGeom prst="rect">
                <a:avLst/>
              </a:prstGeom>
            </p:spPr>
          </p:pic>
          <p:sp>
            <p:nvSpPr>
              <p:cNvPr id="53" name="타원 52"/>
              <p:cNvSpPr/>
              <p:nvPr/>
            </p:nvSpPr>
            <p:spPr>
              <a:xfrm>
                <a:off x="456302" y="3093350"/>
                <a:ext cx="1001218" cy="1036246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02523" y="3446478"/>
                <a:ext cx="320703" cy="331923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979" y="3720361"/>
                <a:ext cx="710936" cy="551257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1089556" y="1408838"/>
              <a:ext cx="1418681" cy="1353776"/>
              <a:chOff x="8397490" y="1514475"/>
              <a:chExt cx="2448497" cy="2217082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4727" y="1897249"/>
                <a:ext cx="361437" cy="354965"/>
              </a:xfrm>
              <a:prstGeom prst="rect">
                <a:avLst/>
              </a:prstGeom>
            </p:spPr>
          </p:pic>
          <p:sp>
            <p:nvSpPr>
              <p:cNvPr id="49" name="타원 48"/>
              <p:cNvSpPr/>
              <p:nvPr/>
            </p:nvSpPr>
            <p:spPr>
              <a:xfrm>
                <a:off x="8397490" y="2034495"/>
                <a:ext cx="1727999" cy="169706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95032" y="2612813"/>
                <a:ext cx="553500" cy="543591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342834">
                <a:off x="9618985" y="1514475"/>
                <a:ext cx="1227002" cy="902795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647288" y="3859675"/>
              <a:ext cx="1438289" cy="1286643"/>
              <a:chOff x="14034" y="4159149"/>
              <a:chExt cx="1438289" cy="1286643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071" y="4326405"/>
                <a:ext cx="209420" cy="216746"/>
              </a:xfrm>
              <a:prstGeom prst="rect">
                <a:avLst/>
              </a:prstGeom>
            </p:spPr>
          </p:pic>
          <p:sp>
            <p:nvSpPr>
              <p:cNvPr id="44" name="타원 43"/>
              <p:cNvSpPr/>
              <p:nvPr/>
            </p:nvSpPr>
            <p:spPr>
              <a:xfrm>
                <a:off x="451105" y="4409546"/>
                <a:ext cx="1001218" cy="1036246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7326" y="4762674"/>
                <a:ext cx="320703" cy="331923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88117">
                <a:off x="14034" y="4159149"/>
                <a:ext cx="710936" cy="551257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 rot="5400000">
              <a:off x="1535436" y="5124603"/>
              <a:ext cx="3442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…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543570" y="3051626"/>
            <a:ext cx="3442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907447" y="3070858"/>
            <a:ext cx="855752" cy="733737"/>
            <a:chOff x="1819718" y="3060446"/>
            <a:chExt cx="855752" cy="733737"/>
          </a:xfrm>
        </p:grpSpPr>
        <p:sp>
          <p:nvSpPr>
            <p:cNvPr id="58" name="갈매기형 수장 57"/>
            <p:cNvSpPr/>
            <p:nvPr/>
          </p:nvSpPr>
          <p:spPr>
            <a:xfrm>
              <a:off x="1819718" y="3060446"/>
              <a:ext cx="488357" cy="733737"/>
            </a:xfrm>
            <a:prstGeom prst="chevron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갈매기형 수장 58"/>
            <p:cNvSpPr/>
            <p:nvPr/>
          </p:nvSpPr>
          <p:spPr>
            <a:xfrm>
              <a:off x="2187113" y="3060446"/>
              <a:ext cx="488357" cy="733737"/>
            </a:xfrm>
            <a:prstGeom prst="chevron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054873" y="3060446"/>
            <a:ext cx="427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HRIR Database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644" y="1528502"/>
            <a:ext cx="1393275" cy="1431977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3624419" y="1407565"/>
            <a:ext cx="3147848" cy="4436923"/>
            <a:chOff x="3085152" y="1366772"/>
            <a:chExt cx="3147848" cy="4436923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8724" y="2712099"/>
              <a:ext cx="1270387" cy="1314832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3085152" y="4082796"/>
              <a:ext cx="1727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HRIR of Tom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672" y="1656602"/>
              <a:ext cx="1181848" cy="1464790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378292" y="2984767"/>
              <a:ext cx="1812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HRIR of Adam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30178" y="5434363"/>
              <a:ext cx="1602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HRIR of Jane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304" y="4051707"/>
              <a:ext cx="1256570" cy="322788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330" y="2337786"/>
              <a:ext cx="1337959" cy="340801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111" y="1366772"/>
              <a:ext cx="1310794" cy="351972"/>
            </a:xfrm>
            <a:prstGeom prst="rect">
              <a:avLst/>
            </a:prstGeom>
          </p:spPr>
        </p:pic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56" y="4010135"/>
            <a:ext cx="5025867" cy="24361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157" y="4415288"/>
            <a:ext cx="1067748" cy="1106653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7043488" y="3070858"/>
            <a:ext cx="855752" cy="733737"/>
            <a:chOff x="1819718" y="3060446"/>
            <a:chExt cx="855752" cy="733737"/>
          </a:xfrm>
        </p:grpSpPr>
        <p:sp>
          <p:nvSpPr>
            <p:cNvPr id="95" name="갈매기형 수장 94"/>
            <p:cNvSpPr/>
            <p:nvPr/>
          </p:nvSpPr>
          <p:spPr>
            <a:xfrm>
              <a:off x="1819718" y="3060446"/>
              <a:ext cx="488357" cy="733737"/>
            </a:xfrm>
            <a:prstGeom prst="chevron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갈매기형 수장 95"/>
            <p:cNvSpPr/>
            <p:nvPr/>
          </p:nvSpPr>
          <p:spPr>
            <a:xfrm>
              <a:off x="2187113" y="3060446"/>
              <a:ext cx="488357" cy="733737"/>
            </a:xfrm>
            <a:prstGeom prst="chevron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49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VARIOUS DATABASE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54654" y="1608980"/>
            <a:ext cx="1260000" cy="1260000"/>
            <a:chOff x="440212" y="1408170"/>
            <a:chExt cx="1260000" cy="126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042" y="1625706"/>
              <a:ext cx="185996" cy="201732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440212" y="1703705"/>
              <a:ext cx="889231" cy="96446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827" y="2003490"/>
              <a:ext cx="360000" cy="36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42834">
              <a:off x="1068795" y="1408170"/>
              <a:ext cx="631417" cy="513072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133006" y="2676892"/>
            <a:ext cx="1620000" cy="1620000"/>
            <a:chOff x="8397490" y="1514475"/>
            <a:chExt cx="2448497" cy="221708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727" y="1897249"/>
              <a:ext cx="361437" cy="354965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8397490" y="2034495"/>
              <a:ext cx="1727999" cy="1697062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89434" y="2630440"/>
              <a:ext cx="544110" cy="4926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42834">
              <a:off x="9618985" y="1514475"/>
              <a:ext cx="1227002" cy="902795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046004" y="4011546"/>
            <a:ext cx="1980000" cy="1980000"/>
            <a:chOff x="8397490" y="1514475"/>
            <a:chExt cx="2448497" cy="221708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727" y="1897249"/>
              <a:ext cx="361437" cy="354965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8397490" y="2034495"/>
              <a:ext cx="1727999" cy="1697062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55975" y="2681473"/>
              <a:ext cx="445181" cy="40310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42834">
              <a:off x="9618985" y="1514475"/>
              <a:ext cx="1227002" cy="902795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3780375" y="1872723"/>
            <a:ext cx="2268000" cy="2268000"/>
            <a:chOff x="4120715" y="1552575"/>
            <a:chExt cx="3032559" cy="2927017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00533" y="2045378"/>
              <a:ext cx="667868" cy="72671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541132" y="2730483"/>
              <a:ext cx="949553" cy="401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Tom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734" y="3025147"/>
              <a:ext cx="586322" cy="7639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186403" y="3733125"/>
              <a:ext cx="1012983" cy="401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Adam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65432" y="3150257"/>
              <a:ext cx="908748" cy="401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Jane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4120715" y="1552575"/>
              <a:ext cx="3032559" cy="2927017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35566" y="2903302"/>
            <a:ext cx="2880000" cy="2880000"/>
            <a:chOff x="4120714" y="1552574"/>
            <a:chExt cx="3065389" cy="2981364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00533" y="2045378"/>
              <a:ext cx="667868" cy="72671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589287" y="2845484"/>
              <a:ext cx="690358" cy="382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강욱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0380" y="3229937"/>
              <a:ext cx="586322" cy="76399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308907" y="3943218"/>
              <a:ext cx="741588" cy="382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대황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10624" y="3206908"/>
              <a:ext cx="766450" cy="382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지윤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/>
            <p:cNvSpPr>
              <a:spLocks/>
            </p:cNvSpPr>
            <p:nvPr/>
          </p:nvSpPr>
          <p:spPr>
            <a:xfrm>
              <a:off x="4120714" y="1552574"/>
              <a:ext cx="3065389" cy="298136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22795" y="2519094"/>
              <a:ext cx="690358" cy="382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동환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63027" y="1208479"/>
            <a:ext cx="353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Measurement Condition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58232" y="1260649"/>
            <a:ext cx="1971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Subject Pool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88504" y="5861313"/>
            <a:ext cx="95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KEMAR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392666" y="899526"/>
            <a:ext cx="3600000" cy="3600000"/>
            <a:chOff x="8401555" y="580277"/>
            <a:chExt cx="3600000" cy="3600000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02525" y="1015193"/>
              <a:ext cx="784346" cy="877509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8690870" y="1963315"/>
              <a:ext cx="1007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Neymar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597" y="2675702"/>
              <a:ext cx="688578" cy="922521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8872840" y="3160574"/>
              <a:ext cx="1084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H.M Son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854566" y="2060317"/>
              <a:ext cx="900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Messi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/>
            <p:cNvSpPr>
              <a:spLocks/>
            </p:cNvSpPr>
            <p:nvPr/>
          </p:nvSpPr>
          <p:spPr>
            <a:xfrm>
              <a:off x="8401555" y="580277"/>
              <a:ext cx="3600000" cy="36000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7904" y="1564740"/>
              <a:ext cx="1233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Ronaldo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57460" y="3529906"/>
              <a:ext cx="848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Neuer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792112" y="3269087"/>
              <a:ext cx="1084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Salah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990" y="2444343"/>
              <a:ext cx="1009240" cy="100924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9963" y="2340722"/>
              <a:ext cx="850375" cy="850375"/>
            </a:xfrm>
            <a:prstGeom prst="rect">
              <a:avLst/>
            </a:prstGeom>
          </p:spPr>
        </p:pic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8" y="4875056"/>
            <a:ext cx="989069" cy="989069"/>
          </a:xfrm>
          <a:prstGeom prst="rect">
            <a:avLst/>
          </a:prstGeom>
        </p:spPr>
      </p:pic>
      <p:sp>
        <p:nvSpPr>
          <p:cNvPr id="58" name="타원 57"/>
          <p:cNvSpPr>
            <a:spLocks noChangeAspect="1"/>
          </p:cNvSpPr>
          <p:nvPr/>
        </p:nvSpPr>
        <p:spPr>
          <a:xfrm>
            <a:off x="8729333" y="4621286"/>
            <a:ext cx="1820675" cy="1820675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25856" y="4552059"/>
            <a:ext cx="116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Distance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Direction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Methods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Etc…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44" y="2582791"/>
            <a:ext cx="552255" cy="57237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418" y="3145284"/>
            <a:ext cx="680286" cy="68028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64" y="3912501"/>
            <a:ext cx="565422" cy="58602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343" y="1103095"/>
            <a:ext cx="788226" cy="788226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677" y="1573476"/>
            <a:ext cx="813814" cy="8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COMPARING DB SPEC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04418" y="1402221"/>
          <a:ext cx="10183163" cy="2832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582">
                  <a:extLst>
                    <a:ext uri="{9D8B030D-6E8A-4147-A177-3AD203B41FA5}">
                      <a16:colId xmlns:a16="http://schemas.microsoft.com/office/drawing/2014/main" val="1311106543"/>
                    </a:ext>
                  </a:extLst>
                </a:gridCol>
                <a:gridCol w="2014698">
                  <a:extLst>
                    <a:ext uri="{9D8B030D-6E8A-4147-A177-3AD203B41FA5}">
                      <a16:colId xmlns:a16="http://schemas.microsoft.com/office/drawing/2014/main" val="2399072190"/>
                    </a:ext>
                  </a:extLst>
                </a:gridCol>
                <a:gridCol w="1871502">
                  <a:extLst>
                    <a:ext uri="{9D8B030D-6E8A-4147-A177-3AD203B41FA5}">
                      <a16:colId xmlns:a16="http://schemas.microsoft.com/office/drawing/2014/main" val="4045702401"/>
                    </a:ext>
                  </a:extLst>
                </a:gridCol>
                <a:gridCol w="2579914">
                  <a:extLst>
                    <a:ext uri="{9D8B030D-6E8A-4147-A177-3AD203B41FA5}">
                      <a16:colId xmlns:a16="http://schemas.microsoft.com/office/drawing/2014/main" val="1192261179"/>
                    </a:ext>
                  </a:extLst>
                </a:gridCol>
                <a:gridCol w="2435467">
                  <a:extLst>
                    <a:ext uri="{9D8B030D-6E8A-4147-A177-3AD203B41FA5}">
                      <a16:colId xmlns:a16="http://schemas.microsoft.com/office/drawing/2014/main" val="2463980066"/>
                    </a:ext>
                  </a:extLst>
                </a:gridCol>
              </a:tblGrid>
              <a:tr h="56646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measuring</a:t>
                      </a:r>
                      <a:r>
                        <a:rPr lang="en-US" altLang="ko-KR" sz="1400" baseline="0" dirty="0" smtClean="0">
                          <a:latin typeface="Bahnschrift Light" panose="020B0502040204020203" pitchFamily="34" charset="0"/>
                        </a:rPr>
                        <a:t> environment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target of 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experiment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directions of 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measurement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form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43823"/>
                  </a:ext>
                </a:extLst>
              </a:tr>
              <a:tr h="566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SDAC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anechoic room</a:t>
                      </a:r>
                    </a:p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 = 1.16m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95 people</a:t>
                      </a:r>
                    </a:p>
                    <a:p>
                      <a:pPr algn="ctr" latinLnBrk="1"/>
                      <a:r>
                        <a:rPr lang="en-US" altLang="ko-KR" sz="1200" baseline="0" dirty="0" smtClean="0">
                          <a:latin typeface="Bahnschrift Light" panose="020B0502040204020203" pitchFamily="34" charset="0"/>
                        </a:rPr>
                        <a:t>(Korean)</a:t>
                      </a:r>
                      <a:endParaRPr lang="ko-KR" altLang="en-US" sz="12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1729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(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spatial resolution</a:t>
                      </a:r>
                      <a:r>
                        <a:rPr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5˚)</a:t>
                      </a:r>
                      <a:endParaRPr lang="ko-KR" altLang="en-US" sz="12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44.1kHz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512</a:t>
                      </a:r>
                      <a:r>
                        <a:rPr lang="en-US" altLang="ko-KR" sz="1400" baseline="0" dirty="0" smtClean="0">
                          <a:latin typeface="Bahnschrift Light" panose="020B0502040204020203" pitchFamily="34" charset="0"/>
                        </a:rPr>
                        <a:t> samples / 16 bits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251741"/>
                  </a:ext>
                </a:extLst>
              </a:tr>
              <a:tr h="5664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Bahnschrift Light" panose="020B0502040204020203" pitchFamily="34" charset="0"/>
                        </a:rPr>
                        <a:t>CIPIC</a:t>
                      </a:r>
                      <a:endParaRPr lang="ko-KR" altLang="en-US" sz="1800" b="0" dirty="0" smtClean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echo chamber 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r = 1m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43 people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1250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(horizontal</a:t>
                      </a:r>
                      <a:r>
                        <a:rPr lang="en-US" altLang="ko-KR" sz="1200" baseline="0" dirty="0" smtClean="0">
                          <a:latin typeface="Bahnschrift Light" panose="020B0502040204020203" pitchFamily="34" charset="0"/>
                        </a:rPr>
                        <a:t> 25 x elevation 50)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44.1kHz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 200 samples / 16 bits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59708"/>
                  </a:ext>
                </a:extLst>
              </a:tr>
              <a:tr h="566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KEMAR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anechoic room</a:t>
                      </a:r>
                    </a:p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 = 1.4m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dummy head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710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(horizontal -40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˚</a:t>
                      </a:r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~+90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˚</a:t>
                      </a:r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)</a:t>
                      </a:r>
                      <a:endParaRPr lang="ko-KR" altLang="en-US" sz="12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44.1kHz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512 samples / 16bits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900624"/>
                  </a:ext>
                </a:extLst>
              </a:tr>
              <a:tr h="566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IRCAM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anechoic room</a:t>
                      </a:r>
                      <a:endParaRPr lang="en-US" altLang="ko-KR" sz="1400" b="0" i="0" kern="1200" baseline="0" dirty="0" smtClean="0">
                        <a:solidFill>
                          <a:schemeClr val="tx1"/>
                        </a:solidFill>
                        <a:effectLst/>
                        <a:latin typeface="Bahnschrift Ligh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 = 1.95m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51 people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187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44.1kHz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512 samples / 24bits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25698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0605" y="4572003"/>
            <a:ext cx="2754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Why CIPIC ?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1009861" y="4593775"/>
            <a:ext cx="42454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05" y="4658935"/>
            <a:ext cx="2272181" cy="15132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995" y="4658935"/>
            <a:ext cx="2281586" cy="151327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l="845" t="1830" r="1125" b="1674"/>
          <a:stretch/>
        </p:blipFill>
        <p:spPr>
          <a:xfrm>
            <a:off x="4300120" y="4658935"/>
            <a:ext cx="2032276" cy="151327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27172" y="6193980"/>
            <a:ext cx="1643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SDAC Lab in KAIST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85885" y="6193979"/>
            <a:ext cx="1643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KEMAR dummy head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657114" y="6193978"/>
            <a:ext cx="1643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IRCAM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8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WHY CIPIC?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89286" l="3077" r="96264">
                        <a14:foregroundMark x1="74725" y1="43750" x2="72967" y2="49554"/>
                        <a14:foregroundMark x1="59341" y1="82589" x2="54286" y2="67857"/>
                        <a14:foregroundMark x1="53407" y1="66518" x2="52308" y2="49554"/>
                        <a14:foregroundMark x1="52088" y1="48214" x2="54286" y2="33036"/>
                        <a14:foregroundMark x1="55165" y1="28571" x2="61978" y2="15179"/>
                        <a14:foregroundMark x1="62637" y1="14286" x2="69670" y2="8036"/>
                        <a14:foregroundMark x1="70769" y1="8482" x2="76923" y2="8482"/>
                        <a14:foregroundMark x1="77582" y1="9375" x2="84615" y2="15179"/>
                        <a14:foregroundMark x1="67692" y1="28571" x2="63077" y2="46429"/>
                        <a14:foregroundMark x1="80659" y1="35714" x2="89011" y2="46429"/>
                        <a14:foregroundMark x1="80659" y1="55804" x2="89011" y2="62054"/>
                        <a14:foregroundMark x1="81099" y1="65625" x2="85714" y2="74107"/>
                        <a14:foregroundMark x1="78462" y1="59821" x2="79121" y2="62054"/>
                        <a14:foregroundMark x1="65714" y1="40625" x2="75604" y2="40625"/>
                        <a14:foregroundMark x1="68132" y1="59375" x2="64396" y2="68750"/>
                        <a14:foregroundMark x1="68791" y1="61161" x2="67473" y2="63839"/>
                        <a14:foregroundMark x1="77143" y1="59821" x2="81319" y2="67857"/>
                        <a14:foregroundMark x1="81758" y1="68750" x2="87033" y2="79464"/>
                        <a14:foregroundMark x1="27253" y1="49554" x2="19780" y2="39732"/>
                        <a14:foregroundMark x1="21538" y1="66518" x2="19341" y2="19196"/>
                        <a14:foregroundMark x1="24835" y1="51786" x2="25934" y2="10268"/>
                        <a14:foregroundMark x1="29670" y1="41964" x2="32747" y2="12946"/>
                        <a14:foregroundMark x1="30330" y1="54911" x2="44615" y2="53571"/>
                        <a14:foregroundMark x1="26813" y1="55804" x2="42637" y2="64286"/>
                        <a14:foregroundMark x1="23736" y1="57143" x2="32088" y2="74107"/>
                        <a14:foregroundMark x1="23956" y1="60714" x2="25275" y2="78571"/>
                        <a14:foregroundMark x1="27912" y1="65625" x2="30330" y2="79464"/>
                        <a14:foregroundMark x1="23956" y1="50893" x2="15385" y2="75446"/>
                        <a14:foregroundMark x1="24396" y1="57143" x2="20220" y2="79018"/>
                        <a14:foregroundMark x1="25275" y1="57143" x2="26154" y2="80357"/>
                        <a14:foregroundMark x1="43077" y1="66964" x2="38242" y2="66964"/>
                        <a14:foregroundMark x1="44835" y1="63393" x2="40440" y2="63393"/>
                        <a14:foregroundMark x1="9670" y1="26339" x2="15824" y2="26786"/>
                        <a14:foregroundMark x1="16044" y1="76339" x2="18681" y2="78571"/>
                        <a14:foregroundMark x1="21099" y1="79464" x2="27473" y2="79911"/>
                        <a14:foregroundMark x1="31209" y1="79911" x2="33626" y2="77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" t="5004" r="50355" b="12756"/>
          <a:stretch/>
        </p:blipFill>
        <p:spPr bwMode="auto">
          <a:xfrm>
            <a:off x="5704174" y="1297820"/>
            <a:ext cx="280416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89286" l="3077" r="96264">
                        <a14:foregroundMark x1="74725" y1="43750" x2="72967" y2="49554"/>
                        <a14:foregroundMark x1="59341" y1="82589" x2="54286" y2="67857"/>
                        <a14:foregroundMark x1="53407" y1="66518" x2="52308" y2="49554"/>
                        <a14:foregroundMark x1="52088" y1="48214" x2="54286" y2="33036"/>
                        <a14:foregroundMark x1="55165" y1="28571" x2="61978" y2="15179"/>
                        <a14:foregroundMark x1="62637" y1="14286" x2="69670" y2="8036"/>
                        <a14:foregroundMark x1="70769" y1="8482" x2="76923" y2="8482"/>
                        <a14:foregroundMark x1="77582" y1="9375" x2="84615" y2="15179"/>
                        <a14:foregroundMark x1="67692" y1="28571" x2="63077" y2="46429"/>
                        <a14:foregroundMark x1="80659" y1="35714" x2="89011" y2="46429"/>
                        <a14:foregroundMark x1="80659" y1="55804" x2="89011" y2="62054"/>
                        <a14:foregroundMark x1="81099" y1="65625" x2="85714" y2="74107"/>
                        <a14:foregroundMark x1="78462" y1="59821" x2="79121" y2="62054"/>
                        <a14:foregroundMark x1="65714" y1="40625" x2="75604" y2="40625"/>
                        <a14:foregroundMark x1="68132" y1="59375" x2="64396" y2="68750"/>
                        <a14:foregroundMark x1="68791" y1="61161" x2="67473" y2="63839"/>
                        <a14:foregroundMark x1="77143" y1="59821" x2="81319" y2="67857"/>
                        <a14:foregroundMark x1="81758" y1="68750" x2="87033" y2="79464"/>
                        <a14:foregroundMark x1="27253" y1="49554" x2="19780" y2="39732"/>
                        <a14:foregroundMark x1="21538" y1="66518" x2="19341" y2="19196"/>
                        <a14:foregroundMark x1="24835" y1="51786" x2="25934" y2="10268"/>
                        <a14:foregroundMark x1="29670" y1="41964" x2="32747" y2="12946"/>
                        <a14:foregroundMark x1="30330" y1="54911" x2="44615" y2="53571"/>
                        <a14:foregroundMark x1="26813" y1="55804" x2="42637" y2="64286"/>
                        <a14:foregroundMark x1="23736" y1="57143" x2="32088" y2="74107"/>
                        <a14:foregroundMark x1="23956" y1="60714" x2="25275" y2="78571"/>
                        <a14:foregroundMark x1="27912" y1="65625" x2="30330" y2="79464"/>
                        <a14:foregroundMark x1="23956" y1="50893" x2="15385" y2="75446"/>
                        <a14:foregroundMark x1="24396" y1="57143" x2="20220" y2="79018"/>
                        <a14:foregroundMark x1="25275" y1="57143" x2="26154" y2="80357"/>
                        <a14:foregroundMark x1="43077" y1="66964" x2="38242" y2="66964"/>
                        <a14:foregroundMark x1="44835" y1="63393" x2="40440" y2="63393"/>
                        <a14:foregroundMark x1="9670" y1="26339" x2="15824" y2="26786"/>
                        <a14:foregroundMark x1="16044" y1="76339" x2="18681" y2="78571"/>
                        <a14:foregroundMark x1="21099" y1="79464" x2="27473" y2="79911"/>
                        <a14:foregroundMark x1="31209" y1="79911" x2="33626" y2="77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41" t="3693" r="4249" b="12725"/>
          <a:stretch/>
        </p:blipFill>
        <p:spPr bwMode="auto">
          <a:xfrm>
            <a:off x="5751065" y="3934151"/>
            <a:ext cx="2804160" cy="25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63014" y="1496231"/>
          <a:ext cx="3171342" cy="234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529">
                  <a:extLst>
                    <a:ext uri="{9D8B030D-6E8A-4147-A177-3AD203B41FA5}">
                      <a16:colId xmlns:a16="http://schemas.microsoft.com/office/drawing/2014/main" val="1311106543"/>
                    </a:ext>
                  </a:extLst>
                </a:gridCol>
                <a:gridCol w="2118813">
                  <a:extLst>
                    <a:ext uri="{9D8B030D-6E8A-4147-A177-3AD203B41FA5}">
                      <a16:colId xmlns:a16="http://schemas.microsoft.com/office/drawing/2014/main" val="1192261179"/>
                    </a:ext>
                  </a:extLst>
                </a:gridCol>
              </a:tblGrid>
              <a:tr h="47930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directions of 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measurement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43823"/>
                  </a:ext>
                </a:extLst>
              </a:tr>
              <a:tr h="45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SDAC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1729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251741"/>
                  </a:ext>
                </a:extLst>
              </a:tr>
              <a:tr h="45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Bahnschrift Light" panose="020B0502040204020203" pitchFamily="34" charset="0"/>
                        </a:rPr>
                        <a:t>CIPIC</a:t>
                      </a:r>
                      <a:endParaRPr lang="ko-KR" altLang="en-US" sz="1800" b="0" dirty="0" smtClean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1250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159708"/>
                  </a:ext>
                </a:extLst>
              </a:tr>
              <a:tr h="45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KEMAR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710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900624"/>
                  </a:ext>
                </a:extLst>
              </a:tr>
              <a:tr h="45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IRCAM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187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256987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26996" y="1422400"/>
            <a:ext cx="2936240" cy="15896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84670" y="2003468"/>
            <a:ext cx="204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est spatial resolution…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ut cannot be accessed</a:t>
            </a:r>
            <a:endParaRPr kumimoji="0" lang="ko-KR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847531" y="1811713"/>
                <a:ext cx="28549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azimuth 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−45</m:t>
                    </m:r>
                  </m:oMath>
                </a14:m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˚</a:t>
                </a: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~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+45</m:t>
                    </m:r>
                  </m:oMath>
                </a14:m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˚ (interval of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5</m:t>
                    </m:r>
                    <m:r>
                      <m:rPr>
                        <m:nor/>
                      </m:rPr>
                      <a: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m:t>˚</m:t>
                    </m:r>
                  </m:oMath>
                </a14:m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±55</m:t>
                    </m:r>
                    <m:r>
                      <m:rPr>
                        <m:nor/>
                      </m:rPr>
                      <a: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m:t>˚</m:t>
                    </m:r>
                    <m:r>
                      <m:rPr>
                        <m:nor/>
                      </m:rPr>
                      <a: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m:t>, 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±65</m:t>
                    </m:r>
                    <m:r>
                      <m:rPr>
                        <m:nor/>
                      </m:rPr>
                      <a: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m:t>˚</m:t>
                    </m:r>
                  </m:oMath>
                </a14:m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±80</m:t>
                    </m:r>
                    <m:r>
                      <m:rPr>
                        <m:nor/>
                      </m:rPr>
                      <a: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m:t>˚</m:t>
                    </m:r>
                  </m:oMath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31" y="1811713"/>
                <a:ext cx="2854960" cy="1200329"/>
              </a:xfrm>
              <a:prstGeom prst="rect">
                <a:avLst/>
              </a:prstGeom>
              <a:blipFill>
                <a:blip r:embed="rId5"/>
                <a:stretch>
                  <a:fillRect l="-1706" t="-2538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847531" y="4278677"/>
                <a:ext cx="40778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elevation</a:t>
                </a: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−45</m:t>
                    </m:r>
                  </m:oMath>
                </a14:m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˚</a:t>
                </a: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~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+230.625</m:t>
                    </m:r>
                    <m:r>
                      <m:rPr>
                        <m:nor/>
                      </m:rPr>
                      <a: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m:t>˚</m:t>
                    </m:r>
                  </m:oMath>
                </a14:m>
                <a:endPara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(interval of</a:t>
                </a:r>
                <a14:m>
                  <m:oMath xmlns:m="http://schemas.openxmlformats.org/officeDocument/2006/math">
                    <m:r>
                      <a:rPr kumimoji="0" lang="en-US" altLang="ko-K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5.625</m:t>
                    </m:r>
                    <m:r>
                      <m:rPr>
                        <m:nor/>
                      </m:rPr>
                      <a: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m:t>˚</m:t>
                    </m:r>
                  </m:oMath>
                </a14:m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31" y="4278677"/>
                <a:ext cx="4077818" cy="1200329"/>
              </a:xfrm>
              <a:prstGeom prst="rect">
                <a:avLst/>
              </a:prstGeom>
              <a:blipFill>
                <a:blip r:embed="rId6"/>
                <a:stretch>
                  <a:fillRect l="-1196" t="-3046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900049" y="4616488"/>
            <a:ext cx="4188939" cy="1165165"/>
            <a:chOff x="782248" y="1623540"/>
            <a:chExt cx="4188939" cy="1165165"/>
          </a:xfrm>
        </p:grpSpPr>
        <p:sp>
          <p:nvSpPr>
            <p:cNvPr id="14" name="직사각형 13"/>
            <p:cNvSpPr/>
            <p:nvPr/>
          </p:nvSpPr>
          <p:spPr>
            <a:xfrm>
              <a:off x="950314" y="1946592"/>
              <a:ext cx="103265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SDAC</a:t>
              </a:r>
              <a:endPara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42829" y="1761926"/>
              <a:ext cx="1728358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CIPIC</a:t>
              </a:r>
              <a:endPara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곱셈 기호 16"/>
            <p:cNvSpPr/>
            <p:nvPr/>
          </p:nvSpPr>
          <p:spPr>
            <a:xfrm>
              <a:off x="782248" y="1623540"/>
              <a:ext cx="1320252" cy="1165165"/>
            </a:xfrm>
            <a:prstGeom prst="mathMultiply">
              <a:avLst>
                <a:gd name="adj1" fmla="val 5488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2204648" y="2004469"/>
              <a:ext cx="953314" cy="42795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2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RAISED!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80570" y="1973861"/>
            <a:ext cx="5407164" cy="1439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What if there’s 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 HRIR data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at desired position?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87" y="3338800"/>
            <a:ext cx="4620130" cy="308819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324884" y="1445475"/>
            <a:ext cx="7136133" cy="7614802"/>
            <a:chOff x="5742705" y="960890"/>
            <a:chExt cx="7830704" cy="836343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399" y="5156864"/>
              <a:ext cx="1194765" cy="1194765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5742705" y="960890"/>
              <a:ext cx="7830704" cy="8363432"/>
              <a:chOff x="5016914" y="304606"/>
              <a:chExt cx="8775571" cy="9276891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69435">
                <a:off x="9474858" y="1295490"/>
                <a:ext cx="715251" cy="71525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016914" y="1501812"/>
                <a:ext cx="1926967" cy="1012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HRIR Position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1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555173">
                <a:off x="6781835" y="2370128"/>
                <a:ext cx="715251" cy="715251"/>
              </a:xfrm>
              <a:prstGeom prst="rect">
                <a:avLst/>
              </a:prstGeom>
            </p:spPr>
          </p:pic>
          <p:sp>
            <p:nvSpPr>
              <p:cNvPr id="13" name="원호 12"/>
              <p:cNvSpPr/>
              <p:nvPr/>
            </p:nvSpPr>
            <p:spPr>
              <a:xfrm>
                <a:off x="5872485" y="1661497"/>
                <a:ext cx="7920000" cy="7920000"/>
              </a:xfrm>
              <a:prstGeom prst="arc">
                <a:avLst>
                  <a:gd name="adj1" fmla="val 9730040"/>
                  <a:gd name="adj2" fmla="val 18389484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000944" y="304606"/>
                <a:ext cx="1840401" cy="1012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HRIR position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 rot="20032438">
                <a:off x="7876803" y="1629983"/>
                <a:ext cx="414684" cy="405121"/>
                <a:chOff x="5389008" y="2532185"/>
                <a:chExt cx="352627" cy="307189"/>
              </a:xfrm>
            </p:grpSpPr>
            <p:sp>
              <p:nvSpPr>
                <p:cNvPr id="18" name="직사각형 17"/>
                <p:cNvSpPr/>
                <p:nvPr/>
              </p:nvSpPr>
              <p:spPr>
                <a:xfrm>
                  <a:off x="5459347" y="2532185"/>
                  <a:ext cx="205604" cy="97391"/>
                </a:xfrm>
                <a:prstGeom prst="rect">
                  <a:avLst/>
                </a:prstGeom>
                <a:ln w="22225">
                  <a:solidFill>
                    <a:schemeClr val="tx1"/>
                  </a:solidFill>
                  <a:prstDash val="sysDot"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noFill/>
                    <a:effectLst/>
                    <a:uLnTx/>
                    <a:uFillTx/>
                    <a:latin typeface="Bahnschrift Light" panose="020B0502040204020203" pitchFamily="34" charset="0"/>
                  </a:endParaRPr>
                </a:p>
              </p:txBody>
            </p:sp>
            <p:sp>
              <p:nvSpPr>
                <p:cNvPr id="19" name="사다리꼴 18"/>
                <p:cNvSpPr/>
                <p:nvPr/>
              </p:nvSpPr>
              <p:spPr>
                <a:xfrm>
                  <a:off x="5389008" y="2660822"/>
                  <a:ext cx="352627" cy="178552"/>
                </a:xfrm>
                <a:prstGeom prst="trapezoid">
                  <a:avLst>
                    <a:gd name="adj" fmla="val 43182"/>
                  </a:avLst>
                </a:prstGeom>
                <a:ln w="22225">
                  <a:solidFill>
                    <a:schemeClr val="tx1"/>
                  </a:solidFill>
                  <a:prstDash val="sysDot"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noFill/>
                    <a:effectLst/>
                    <a:uLnTx/>
                    <a:uFillTx/>
                    <a:latin typeface="Bahnschrift Light" panose="020B0502040204020203" pitchFamily="34" charset="0"/>
                  </a:endParaRP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6995679" y="587189"/>
                <a:ext cx="1773074" cy="1012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Desired Position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원호 19"/>
          <p:cNvSpPr/>
          <p:nvPr/>
        </p:nvSpPr>
        <p:spPr>
          <a:xfrm rot="7957668">
            <a:off x="8419114" y="2241609"/>
            <a:ext cx="720000" cy="720000"/>
          </a:xfrm>
          <a:prstGeom prst="arc">
            <a:avLst>
              <a:gd name="adj1" fmla="val 16476944"/>
              <a:gd name="adj2" fmla="val 18434080"/>
            </a:avLst>
          </a:prstGeom>
          <a:ln w="19050" cap="rnd">
            <a:solidFill>
              <a:srgbClr val="2F2F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1" name="원호 20"/>
          <p:cNvSpPr/>
          <p:nvPr/>
        </p:nvSpPr>
        <p:spPr>
          <a:xfrm rot="8703420">
            <a:off x="8468804" y="2329662"/>
            <a:ext cx="720000" cy="720000"/>
          </a:xfrm>
          <a:prstGeom prst="arc">
            <a:avLst>
              <a:gd name="adj1" fmla="val 15430567"/>
              <a:gd name="adj2" fmla="val 18174591"/>
            </a:avLst>
          </a:prstGeom>
          <a:ln w="19050" cap="rnd">
            <a:solidFill>
              <a:srgbClr val="2F2F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4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FINDING SOLUTIONS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13858" y="4394538"/>
            <a:ext cx="1706400" cy="12528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84012" y="1861291"/>
            <a:ext cx="10515600" cy="828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Sol 1. Measure HRIR whenever necessary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84012" y="3066260"/>
            <a:ext cx="10515600" cy="828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Sol 2. Use directionally denser HRIR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84012" y="4271229"/>
            <a:ext cx="10515600" cy="828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Sol 3. Interpolate and estimate HRIR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7279172" y="3622883"/>
            <a:ext cx="42114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010732" y="3537346"/>
            <a:ext cx="130628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448115" y="3539267"/>
            <a:ext cx="130628" cy="152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213858" y="3551400"/>
            <a:ext cx="130628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677879" y="3551400"/>
            <a:ext cx="130628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531672" y="3546683"/>
            <a:ext cx="130628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069942" y="3542609"/>
            <a:ext cx="130628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608212" y="3546683"/>
            <a:ext cx="130628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27175" y="3542609"/>
            <a:ext cx="130628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144191" y="3551400"/>
            <a:ext cx="130628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9141565" y="4972213"/>
            <a:ext cx="561196" cy="1714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731402" y="4212220"/>
            <a:ext cx="2255556" cy="2002744"/>
            <a:chOff x="9703693" y="4507784"/>
            <a:chExt cx="2255556" cy="2002744"/>
          </a:xfrm>
        </p:grpSpPr>
        <p:sp>
          <p:nvSpPr>
            <p:cNvPr id="21" name="직사각형 20"/>
            <p:cNvSpPr/>
            <p:nvPr/>
          </p:nvSpPr>
          <p:spPr>
            <a:xfrm>
              <a:off x="11774518" y="614119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2" name="그림 21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8118" y="4680692"/>
              <a:ext cx="1706400" cy="125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3" name="타원 22"/>
            <p:cNvSpPr/>
            <p:nvPr/>
          </p:nvSpPr>
          <p:spPr>
            <a:xfrm>
              <a:off x="9703693" y="4510430"/>
              <a:ext cx="360000" cy="360000"/>
            </a:xfrm>
            <a:prstGeom prst="ellipse">
              <a:avLst/>
            </a:prstGeom>
            <a:solidFill>
              <a:srgbClr val="F99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414518" y="4507784"/>
              <a:ext cx="360000" cy="360000"/>
            </a:xfrm>
            <a:prstGeom prst="ellipse">
              <a:avLst/>
            </a:prstGeom>
            <a:solidFill>
              <a:srgbClr val="F6E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9703693" y="5762902"/>
              <a:ext cx="360000" cy="360000"/>
            </a:xfrm>
            <a:prstGeom prst="ellipse">
              <a:avLst/>
            </a:prstGeom>
            <a:solidFill>
              <a:srgbClr val="F608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414518" y="5738199"/>
              <a:ext cx="360000" cy="360000"/>
            </a:xfrm>
            <a:prstGeom prst="ellipse">
              <a:avLst/>
            </a:prstGeom>
            <a:solidFill>
              <a:srgbClr val="1CF5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타원 26"/>
          <p:cNvSpPr/>
          <p:nvPr/>
        </p:nvSpPr>
        <p:spPr>
          <a:xfrm>
            <a:off x="7037674" y="4214866"/>
            <a:ext cx="360000" cy="360000"/>
          </a:xfrm>
          <a:prstGeom prst="ellipse">
            <a:avLst/>
          </a:prstGeom>
          <a:solidFill>
            <a:srgbClr val="F99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748499" y="4212220"/>
            <a:ext cx="360000" cy="360000"/>
          </a:xfrm>
          <a:prstGeom prst="ellipse">
            <a:avLst/>
          </a:prstGeom>
          <a:solidFill>
            <a:srgbClr val="F6E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037674" y="5467338"/>
            <a:ext cx="360000" cy="360000"/>
          </a:xfrm>
          <a:prstGeom prst="ellipse">
            <a:avLst/>
          </a:prstGeom>
          <a:solidFill>
            <a:srgbClr val="F60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748499" y="5442635"/>
            <a:ext cx="360000" cy="360000"/>
          </a:xfrm>
          <a:prstGeom prst="ellipse">
            <a:avLst/>
          </a:prstGeom>
          <a:solidFill>
            <a:srgbClr val="1CF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44667" y="4836272"/>
            <a:ext cx="114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No data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7279172" y="3272266"/>
            <a:ext cx="42114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213858" y="3200783"/>
            <a:ext cx="130628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069942" y="3191992"/>
            <a:ext cx="130628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927175" y="3191992"/>
            <a:ext cx="130628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96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INTERPOLATION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27" y="1900134"/>
            <a:ext cx="3922776" cy="3922776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0326" y="1684690"/>
            <a:ext cx="6456561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200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Definition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ko-KR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Construct new data                                      from discrete set of known data</a:t>
            </a:r>
          </a:p>
          <a:p>
            <a:pPr>
              <a:lnSpc>
                <a:spcPct val="130000"/>
              </a:lnSpc>
              <a:buFontTx/>
              <a:buChar char="-"/>
            </a:pPr>
            <a:endParaRPr lang="en-US" altLang="ko-KR" dirty="0">
              <a:latin typeface="Bahnschrift 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b="1" dirty="0" smtClean="0">
                <a:solidFill>
                  <a:srgbClr val="FF0000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Red Point </a:t>
            </a:r>
            <a:r>
              <a:rPr lang="en-US" altLang="ko-KR" dirty="0">
                <a:latin typeface="Bahnschrift Light" panose="020B0502040204020203" pitchFamily="34" charset="0"/>
                <a:cs typeface="Arial" panose="020B0604020202020204" pitchFamily="34" charset="0"/>
              </a:rPr>
              <a:t>-</a:t>
            </a:r>
            <a:r>
              <a:rPr lang="en-US" altLang="ko-KR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 Already Know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Blue Line </a:t>
            </a:r>
            <a:r>
              <a:rPr lang="en-US" altLang="ko-KR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- Estimated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407" y="5820585"/>
            <a:ext cx="3191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&lt;Linear Interpolation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VARIOUS INTERPOLATION SCHEMES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4248" y="3606278"/>
            <a:ext cx="2725200" cy="2253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313" y="1335398"/>
            <a:ext cx="1583941" cy="1875997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88639" y="1425022"/>
            <a:ext cx="6456561" cy="126718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(1) 2D Nearest Neighbor Interpolation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ko-KR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Take value from nearest grid vertex</a:t>
            </a:r>
          </a:p>
        </p:txBody>
      </p:sp>
      <p:sp>
        <p:nvSpPr>
          <p:cNvPr id="9" name="타원 8"/>
          <p:cNvSpPr/>
          <p:nvPr/>
        </p:nvSpPr>
        <p:spPr>
          <a:xfrm>
            <a:off x="2601559" y="5679879"/>
            <a:ext cx="360001" cy="359999"/>
          </a:xfrm>
          <a:prstGeom prst="ellipse">
            <a:avLst/>
          </a:prstGeom>
          <a:solidFill>
            <a:srgbClr val="F60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26369" y="5679879"/>
            <a:ext cx="360001" cy="359999"/>
          </a:xfrm>
          <a:prstGeom prst="ellipse">
            <a:avLst/>
          </a:prstGeom>
          <a:solidFill>
            <a:srgbClr val="1CF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10140" y="3558805"/>
            <a:ext cx="1360800" cy="1126800"/>
          </a:xfrm>
          <a:prstGeom prst="rect">
            <a:avLst/>
          </a:prstGeom>
          <a:solidFill>
            <a:srgbClr val="F99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80345" y="4685607"/>
            <a:ext cx="1360800" cy="1149912"/>
          </a:xfrm>
          <a:prstGeom prst="rect">
            <a:avLst/>
          </a:prstGeom>
          <a:solidFill>
            <a:srgbClr val="F60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33771" y="4685606"/>
            <a:ext cx="1360800" cy="1149913"/>
          </a:xfrm>
          <a:prstGeom prst="rect">
            <a:avLst/>
          </a:prstGeom>
          <a:solidFill>
            <a:srgbClr val="1CF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72971" y="3558804"/>
            <a:ext cx="1360800" cy="1126800"/>
          </a:xfrm>
          <a:prstGeom prst="rect">
            <a:avLst/>
          </a:prstGeom>
          <a:solidFill>
            <a:srgbClr val="F6E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80345" y="3574490"/>
            <a:ext cx="2690595" cy="2253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98313" y="3426277"/>
            <a:ext cx="360001" cy="359999"/>
          </a:xfrm>
          <a:prstGeom prst="ellipse">
            <a:avLst/>
          </a:prstGeom>
          <a:solidFill>
            <a:srgbClr val="F99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679794" y="3429777"/>
            <a:ext cx="360001" cy="359999"/>
          </a:xfrm>
          <a:prstGeom prst="ellipse">
            <a:avLst/>
          </a:prstGeom>
          <a:solidFill>
            <a:srgbClr val="F6E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404604" y="5648091"/>
            <a:ext cx="360001" cy="359999"/>
          </a:xfrm>
          <a:prstGeom prst="ellipse">
            <a:avLst/>
          </a:prstGeom>
          <a:solidFill>
            <a:srgbClr val="1CF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679794" y="5648091"/>
            <a:ext cx="360001" cy="359999"/>
          </a:xfrm>
          <a:prstGeom prst="ellipse">
            <a:avLst/>
          </a:prstGeom>
          <a:solidFill>
            <a:srgbClr val="F60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213695" y="4322264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오른쪽 화살표 20"/>
          <p:cNvSpPr/>
          <p:nvPr/>
        </p:nvSpPr>
        <p:spPr>
          <a:xfrm rot="14233217">
            <a:off x="2773645" y="3923148"/>
            <a:ext cx="644956" cy="236134"/>
          </a:xfrm>
          <a:prstGeom prst="rightArrow">
            <a:avLst/>
          </a:prstGeom>
          <a:solidFill>
            <a:srgbClr val="F6E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93468" y="5245282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오른쪽 화살표 22"/>
          <p:cNvSpPr/>
          <p:nvPr/>
        </p:nvSpPr>
        <p:spPr>
          <a:xfrm rot="1137788">
            <a:off x="4599351" y="5478126"/>
            <a:ext cx="754890" cy="236134"/>
          </a:xfrm>
          <a:prstGeom prst="rightArrow">
            <a:avLst/>
          </a:prstGeom>
          <a:solidFill>
            <a:srgbClr val="1CF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4731193" y="2692202"/>
            <a:ext cx="2078775" cy="866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99A1C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Non-black point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99A1C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→ Data you have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99A1C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904023" y="4563051"/>
            <a:ext cx="561196" cy="276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3519789" y="4302168"/>
            <a:ext cx="2004310" cy="110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Black point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→ Desired data   but you do not have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601559" y="3426278"/>
            <a:ext cx="360001" cy="359999"/>
          </a:xfrm>
          <a:prstGeom prst="ellipse">
            <a:avLst/>
          </a:prstGeom>
          <a:solidFill>
            <a:srgbClr val="F6E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326368" y="3427928"/>
            <a:ext cx="360001" cy="359999"/>
          </a:xfrm>
          <a:prstGeom prst="ellipse">
            <a:avLst/>
          </a:prstGeom>
          <a:solidFill>
            <a:srgbClr val="F99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04857" y="5993696"/>
            <a:ext cx="18482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&lt;2D </a:t>
            </a: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version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3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VARIOUS INTERPOLATION SCHEMES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88639" y="1425022"/>
            <a:ext cx="8646125" cy="1267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Bahnschrift Light" panose="020B0502040204020203" pitchFamily="34" charset="0"/>
                <a:cs typeface="Arial" panose="020B0604020202020204" pitchFamily="34" charset="0"/>
              </a:rPr>
              <a:t>(2) Bilinear Interpolation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ko-KR" dirty="0">
                <a:latin typeface="Bahnschrift Light" panose="020B0502040204020203" pitchFamily="34" charset="0"/>
                <a:cs typeface="Arial" panose="020B0604020202020204" pitchFamily="34" charset="0"/>
              </a:rPr>
              <a:t>Take value from linear polynomials between 4 points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103" y="1204903"/>
            <a:ext cx="1369738" cy="213762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855668" y="3526725"/>
            <a:ext cx="2725200" cy="22493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63211" y="615368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72979" y="3348375"/>
            <a:ext cx="360001" cy="359999"/>
          </a:xfrm>
          <a:prstGeom prst="ellipse">
            <a:avLst/>
          </a:prstGeom>
          <a:solidFill>
            <a:srgbClr val="F99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403556" y="3342524"/>
            <a:ext cx="360001" cy="359999"/>
          </a:xfrm>
          <a:prstGeom prst="ellipse">
            <a:avLst/>
          </a:prstGeom>
          <a:solidFill>
            <a:srgbClr val="F6E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2979" y="5600326"/>
            <a:ext cx="360001" cy="359999"/>
          </a:xfrm>
          <a:prstGeom prst="ellipse">
            <a:avLst/>
          </a:prstGeom>
          <a:solidFill>
            <a:srgbClr val="F60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397789" y="5600326"/>
            <a:ext cx="360001" cy="359999"/>
          </a:xfrm>
          <a:prstGeom prst="ellipse">
            <a:avLst/>
          </a:prstGeom>
          <a:solidFill>
            <a:srgbClr val="1CF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6016241" y="4463280"/>
            <a:ext cx="561196" cy="276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92631" y="3522523"/>
            <a:ext cx="113757" cy="2253600"/>
          </a:xfrm>
          <a:prstGeom prst="rect">
            <a:avLst/>
          </a:prstGeom>
          <a:gradFill flip="none" rotWithShape="1">
            <a:gsLst>
              <a:gs pos="0">
                <a:srgbClr val="F99A1C">
                  <a:lumMod val="100000"/>
                </a:srgbClr>
              </a:gs>
              <a:gs pos="100000">
                <a:srgbClr val="F6087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22547" y="3522523"/>
            <a:ext cx="115200" cy="2253600"/>
          </a:xfrm>
          <a:prstGeom prst="rect">
            <a:avLst/>
          </a:prstGeom>
          <a:gradFill flip="none" rotWithShape="1">
            <a:gsLst>
              <a:gs pos="0">
                <a:srgbClr val="F6E824"/>
              </a:gs>
              <a:gs pos="100000">
                <a:srgbClr val="1CF5E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49379" y="3526725"/>
            <a:ext cx="2725200" cy="2253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766690" y="3348375"/>
            <a:ext cx="360001" cy="359999"/>
          </a:xfrm>
          <a:prstGeom prst="ellipse">
            <a:avLst/>
          </a:prstGeom>
          <a:solidFill>
            <a:srgbClr val="F99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497267" y="3342524"/>
            <a:ext cx="360001" cy="359999"/>
          </a:xfrm>
          <a:prstGeom prst="ellipse">
            <a:avLst/>
          </a:prstGeom>
          <a:solidFill>
            <a:srgbClr val="F6E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766690" y="5600326"/>
            <a:ext cx="360001" cy="359999"/>
          </a:xfrm>
          <a:prstGeom prst="ellipse">
            <a:avLst/>
          </a:prstGeom>
          <a:solidFill>
            <a:srgbClr val="F60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491500" y="5600326"/>
            <a:ext cx="360001" cy="359999"/>
          </a:xfrm>
          <a:prstGeom prst="ellipse">
            <a:avLst/>
          </a:prstGeom>
          <a:solidFill>
            <a:srgbClr val="1CF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666041" y="4090950"/>
            <a:ext cx="288000" cy="288000"/>
          </a:xfrm>
          <a:prstGeom prst="ellipse">
            <a:avLst/>
          </a:prstGeom>
          <a:solidFill>
            <a:srgbClr val="F6C55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52589" y="5030147"/>
            <a:ext cx="2725200" cy="161987"/>
          </a:xfrm>
          <a:prstGeom prst="rect">
            <a:avLst/>
          </a:prstGeom>
          <a:gradFill flip="none" rotWithShape="1">
            <a:gsLst>
              <a:gs pos="0">
                <a:srgbClr val="F74F6E"/>
              </a:gs>
              <a:gs pos="100000">
                <a:srgbClr val="88F4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52589" y="4153956"/>
            <a:ext cx="2725200" cy="161987"/>
          </a:xfrm>
          <a:prstGeom prst="rect">
            <a:avLst/>
          </a:prstGeom>
          <a:gradFill flip="none" rotWithShape="1">
            <a:gsLst>
              <a:gs pos="0">
                <a:srgbClr val="F9894B"/>
              </a:gs>
              <a:gs pos="100000">
                <a:srgbClr val="DCEF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572330" y="4090950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362042" y="4972228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458295" y="4972228"/>
            <a:ext cx="288000" cy="288000"/>
          </a:xfrm>
          <a:prstGeom prst="ellipse">
            <a:avLst/>
          </a:prstGeom>
          <a:solidFill>
            <a:srgbClr val="CBD8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59896" y="6073026"/>
            <a:ext cx="242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&lt;Bilinear Gradation&gt;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1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prstClr val="white"/>
                </a:solidFill>
              </a:rPr>
              <a:t>CONTENTS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9065" y="1611758"/>
            <a:ext cx="3610636" cy="1701543"/>
            <a:chOff x="339065" y="1034813"/>
            <a:chExt cx="3610636" cy="1701543"/>
          </a:xfrm>
        </p:grpSpPr>
        <p:sp>
          <p:nvSpPr>
            <p:cNvPr id="38" name="직사각형 37"/>
            <p:cNvSpPr/>
            <p:nvPr/>
          </p:nvSpPr>
          <p:spPr>
            <a:xfrm>
              <a:off x="348589" y="1225329"/>
              <a:ext cx="3601112" cy="151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60311" y="1701697"/>
              <a:ext cx="3589389" cy="571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SemiLight" panose="020B0502040204020203" pitchFamily="34" charset="0"/>
                </a:rPr>
                <a:t>Objective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339065" y="1212357"/>
              <a:ext cx="3610635" cy="1523999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29343" y="1034813"/>
              <a:ext cx="500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SemiLight" panose="020B0502040204020203" pitchFamily="34" charset="0"/>
                </a:rPr>
                <a:t>1</a:t>
              </a:r>
              <a:endParaRPr lang="ko-KR" altLang="en-US" sz="2000" dirty="0"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257235" y="1611758"/>
            <a:ext cx="3610635" cy="1701543"/>
            <a:chOff x="4257235" y="1034813"/>
            <a:chExt cx="3610635" cy="1701543"/>
          </a:xfrm>
        </p:grpSpPr>
        <p:sp>
          <p:nvSpPr>
            <p:cNvPr id="39" name="직사각형 38"/>
            <p:cNvSpPr/>
            <p:nvPr/>
          </p:nvSpPr>
          <p:spPr>
            <a:xfrm>
              <a:off x="4257235" y="1212357"/>
              <a:ext cx="3610635" cy="1523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268957" y="1701697"/>
              <a:ext cx="3598913" cy="571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SemiLight" panose="020B0502040204020203" pitchFamily="34" charset="0"/>
                </a:rPr>
                <a:t>Preparation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257235" y="1212357"/>
              <a:ext cx="3610635" cy="1523999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614189" y="1034813"/>
              <a:ext cx="500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Bahnschrift SemiLight" panose="020B0502040204020203" pitchFamily="34" charset="0"/>
                </a:rPr>
                <a:t>2</a:t>
              </a:r>
              <a:endParaRPr lang="ko-KR" altLang="en-US" sz="2000" dirty="0"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175404" y="1598742"/>
            <a:ext cx="3610636" cy="1710714"/>
            <a:chOff x="339065" y="2913900"/>
            <a:chExt cx="3610636" cy="1710714"/>
          </a:xfrm>
        </p:grpSpPr>
        <p:sp>
          <p:nvSpPr>
            <p:cNvPr id="57" name="직사각형 56"/>
            <p:cNvSpPr/>
            <p:nvPr/>
          </p:nvSpPr>
          <p:spPr>
            <a:xfrm>
              <a:off x="348589" y="3113587"/>
              <a:ext cx="3601112" cy="151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60311" y="3577925"/>
              <a:ext cx="3589389" cy="571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SemiLight" panose="020B0502040204020203" pitchFamily="34" charset="0"/>
                </a:rPr>
                <a:t>Project Flow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39065" y="3100615"/>
              <a:ext cx="3610635" cy="1523999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9343" y="2913900"/>
              <a:ext cx="500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Bahnschrift SemiLight" panose="020B0502040204020203" pitchFamily="34" charset="0"/>
                </a:rPr>
                <a:t>3</a:t>
              </a:r>
              <a:endParaRPr lang="ko-KR" altLang="en-US" sz="2000" dirty="0"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37703" y="4108320"/>
            <a:ext cx="3610635" cy="1710714"/>
            <a:chOff x="4257235" y="2913900"/>
            <a:chExt cx="3610635" cy="1710714"/>
          </a:xfrm>
        </p:grpSpPr>
        <p:sp>
          <p:nvSpPr>
            <p:cNvPr id="54" name="직사각형 53"/>
            <p:cNvSpPr/>
            <p:nvPr/>
          </p:nvSpPr>
          <p:spPr>
            <a:xfrm>
              <a:off x="4257235" y="3100615"/>
              <a:ext cx="3610635" cy="1523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268957" y="3577925"/>
              <a:ext cx="3598913" cy="571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SemiLight" panose="020B0502040204020203" pitchFamily="34" charset="0"/>
                </a:rPr>
                <a:t>HRTF &amp; HRIR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4257235" y="3100615"/>
              <a:ext cx="3610635" cy="1523999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14188" y="2913900"/>
              <a:ext cx="500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Bahnschrift SemiLight" panose="020B0502040204020203" pitchFamily="34" charset="0"/>
                </a:rPr>
                <a:t>4</a:t>
              </a:r>
              <a:endParaRPr lang="ko-KR" altLang="en-US" sz="2000" dirty="0"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255037" y="4108320"/>
            <a:ext cx="3612833" cy="1710714"/>
            <a:chOff x="8175405" y="2913900"/>
            <a:chExt cx="3612833" cy="1710714"/>
          </a:xfrm>
        </p:grpSpPr>
        <p:sp>
          <p:nvSpPr>
            <p:cNvPr id="59" name="직사각형 58"/>
            <p:cNvSpPr/>
            <p:nvPr/>
          </p:nvSpPr>
          <p:spPr>
            <a:xfrm>
              <a:off x="8187126" y="3107101"/>
              <a:ext cx="3601112" cy="151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198848" y="3577925"/>
              <a:ext cx="3587192" cy="571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SemiLight" panose="020B0502040204020203" pitchFamily="34" charset="0"/>
                </a:rPr>
                <a:t>Code &amp; Demo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8175405" y="3100615"/>
              <a:ext cx="3610635" cy="1523999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525895" y="2913900"/>
              <a:ext cx="500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Bahnschrift SemiLight" panose="020B0502040204020203" pitchFamily="34" charset="0"/>
                </a:rPr>
                <a:t>5</a:t>
              </a:r>
              <a:endParaRPr lang="ko-KR" altLang="en-US" sz="2000" dirty="0"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172371" y="4112384"/>
            <a:ext cx="3611998" cy="1706650"/>
            <a:chOff x="337703" y="4812882"/>
            <a:chExt cx="3611998" cy="1706650"/>
          </a:xfrm>
        </p:grpSpPr>
        <p:sp>
          <p:nvSpPr>
            <p:cNvPr id="56" name="직사각형 55"/>
            <p:cNvSpPr/>
            <p:nvPr/>
          </p:nvSpPr>
          <p:spPr>
            <a:xfrm>
              <a:off x="360311" y="5012937"/>
              <a:ext cx="3589390" cy="1506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7703" y="5460814"/>
              <a:ext cx="3601111" cy="571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SemiLight" panose="020B0502040204020203" pitchFamily="34" charset="0"/>
                </a:rPr>
                <a:t>What’s Next ?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39065" y="4995533"/>
              <a:ext cx="3610635" cy="1523999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29343" y="4812882"/>
              <a:ext cx="500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Bahnschrift SemiLight" panose="020B0502040204020203" pitchFamily="34" charset="0"/>
                </a:rPr>
                <a:t>6</a:t>
              </a:r>
              <a:endParaRPr lang="ko-KR" altLang="en-US" sz="2000" dirty="0">
                <a:latin typeface="Bahnschrift Semi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VARIOUS INTERPOLATION SCHEMES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88639" y="1425022"/>
            <a:ext cx="8646125" cy="1267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Bahnschrift Light" panose="020B0502040204020203" pitchFamily="34" charset="0"/>
                <a:cs typeface="Arial" panose="020B0604020202020204" pitchFamily="34" charset="0"/>
              </a:rPr>
              <a:t>(3) </a:t>
            </a:r>
            <a:r>
              <a:rPr lang="en-US" altLang="ko-KR" dirty="0" err="1">
                <a:latin typeface="Bahnschrift Light" panose="020B0502040204020203" pitchFamily="34" charset="0"/>
                <a:cs typeface="Arial" panose="020B0604020202020204" pitchFamily="34" charset="0"/>
              </a:rPr>
              <a:t>Bicubic</a:t>
            </a:r>
            <a:r>
              <a:rPr lang="en-US" altLang="ko-KR" dirty="0">
                <a:latin typeface="Bahnschrift Light" panose="020B0502040204020203" pitchFamily="34" charset="0"/>
                <a:cs typeface="Arial" panose="020B0604020202020204" pitchFamily="34" charset="0"/>
              </a:rPr>
              <a:t> Spline Interpolation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ko-KR" dirty="0">
                <a:latin typeface="Bahnschrift Light" panose="020B0502040204020203" pitchFamily="34" charset="0"/>
                <a:cs typeface="Arial" panose="020B0604020202020204" pitchFamily="34" charset="0"/>
              </a:rPr>
              <a:t>Take value from cubic polynomials between 16 points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00" y="1205635"/>
            <a:ext cx="2026998" cy="189015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78" y="2697618"/>
            <a:ext cx="3870509" cy="306079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48" y="2692202"/>
            <a:ext cx="4004498" cy="30600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41496" y="5967027"/>
            <a:ext cx="495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&lt;Linear Interpolation Vs Cubic Interpolation&gt;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2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WHY BILINEAR??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263007" y="1429929"/>
          <a:ext cx="9665985" cy="3095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582">
                  <a:extLst>
                    <a:ext uri="{9D8B030D-6E8A-4147-A177-3AD203B41FA5}">
                      <a16:colId xmlns:a16="http://schemas.microsoft.com/office/drawing/2014/main" val="1311106543"/>
                    </a:ext>
                  </a:extLst>
                </a:gridCol>
                <a:gridCol w="1233055">
                  <a:extLst>
                    <a:ext uri="{9D8B030D-6E8A-4147-A177-3AD203B41FA5}">
                      <a16:colId xmlns:a16="http://schemas.microsoft.com/office/drawing/2014/main" val="2399072190"/>
                    </a:ext>
                  </a:extLst>
                </a:gridCol>
                <a:gridCol w="2189480">
                  <a:extLst>
                    <a:ext uri="{9D8B030D-6E8A-4147-A177-3AD203B41FA5}">
                      <a16:colId xmlns:a16="http://schemas.microsoft.com/office/drawing/2014/main" val="4045702401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1192261179"/>
                    </a:ext>
                  </a:extLst>
                </a:gridCol>
                <a:gridCol w="988291">
                  <a:extLst>
                    <a:ext uri="{9D8B030D-6E8A-4147-A177-3AD203B41FA5}">
                      <a16:colId xmlns:a16="http://schemas.microsoft.com/office/drawing/2014/main" val="3403458500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463980066"/>
                    </a:ext>
                  </a:extLst>
                </a:gridCol>
                <a:gridCol w="2098999">
                  <a:extLst>
                    <a:ext uri="{9D8B030D-6E8A-4147-A177-3AD203B41FA5}">
                      <a16:colId xmlns:a16="http://schemas.microsoft.com/office/drawing/2014/main" val="864682999"/>
                    </a:ext>
                  </a:extLst>
                </a:gridCol>
              </a:tblGrid>
              <a:tr h="62144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Intuitive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Implementation</a:t>
                      </a:r>
                      <a:r>
                        <a:rPr lang="en-US" altLang="ko-KR" sz="1400" baseline="0" dirty="0" smtClean="0">
                          <a:latin typeface="Bahnschrift Light" panose="020B0502040204020203" pitchFamily="34" charset="0"/>
                        </a:rPr>
                        <a:t> Difficulty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Continuity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Smooth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Quality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Common</a:t>
                      </a:r>
                      <a:r>
                        <a:rPr lang="en-US" altLang="ko-KR" sz="1400" baseline="0" dirty="0" smtClean="0">
                          <a:latin typeface="Bahnschrift Light" panose="020B0502040204020203" pitchFamily="34" charset="0"/>
                        </a:rPr>
                        <a:t> Use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43823"/>
                  </a:ext>
                </a:extLst>
              </a:tr>
              <a:tr h="100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2D Nearest</a:t>
                      </a:r>
                      <a:r>
                        <a:rPr lang="en-US" altLang="ko-KR" sz="1800" baseline="0" dirty="0" smtClean="0">
                          <a:latin typeface="Bahnschrift Light" panose="020B0502040204020203" pitchFamily="34" charset="0"/>
                        </a:rPr>
                        <a:t> Neighbor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Yes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Easy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No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No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Medium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Yes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251741"/>
                  </a:ext>
                </a:extLst>
              </a:tr>
              <a:tr h="7356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Bahnschrift Light" panose="020B0502040204020203" pitchFamily="34" charset="0"/>
                        </a:rPr>
                        <a:t>Bilinear</a:t>
                      </a:r>
                      <a:endParaRPr lang="ko-KR" altLang="en-US" sz="1800" b="0" dirty="0" smtClean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Yes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Bahnschrift Light" panose="020B0502040204020203" pitchFamily="34" charset="0"/>
                        </a:rPr>
                        <a:t>Easy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Yes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No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Bahnschrift Light" panose="020B0502040204020203" pitchFamily="34" charset="0"/>
                        </a:rPr>
                        <a:t>High</a:t>
                      </a:r>
                      <a:endParaRPr lang="ko-KR" altLang="en-US" sz="1400" b="1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Bahnschrift Light" panose="020B0502040204020203" pitchFamily="34" charset="0"/>
                        </a:rPr>
                        <a:t>Yes</a:t>
                      </a:r>
                      <a:endParaRPr lang="ko-KR" altLang="en-US" sz="1400" b="1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59708"/>
                  </a:ext>
                </a:extLst>
              </a:tr>
              <a:tr h="73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Bahnschrift Light" panose="020B0502040204020203" pitchFamily="34" charset="0"/>
                        </a:rPr>
                        <a:t>Bicubic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No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Hard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No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Yes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Highest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Bahnschrift Light" panose="020B0502040204020203" pitchFamily="34" charset="0"/>
                        </a:rPr>
                        <a:t>No</a:t>
                      </a:r>
                      <a:endParaRPr lang="ko-KR" altLang="en-US" sz="1400" dirty="0">
                        <a:latin typeface="Bahnschrift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900624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263007" y="6181929"/>
            <a:ext cx="95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Bilinear &amp;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Bicubic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are comparable at an elevation interval of 30 degree or less -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Bosun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(2013)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36784" y="4541195"/>
            <a:ext cx="239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Easy Implement &amp; High Quality   &amp; Common Use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391740" y="4830187"/>
            <a:ext cx="855752" cy="733737"/>
            <a:chOff x="1819718" y="3060446"/>
            <a:chExt cx="855752" cy="733737"/>
          </a:xfrm>
        </p:grpSpPr>
        <p:sp>
          <p:nvSpPr>
            <p:cNvPr id="37" name="갈매기형 수장 36"/>
            <p:cNvSpPr/>
            <p:nvPr/>
          </p:nvSpPr>
          <p:spPr>
            <a:xfrm>
              <a:off x="1819718" y="3060446"/>
              <a:ext cx="488357" cy="733737"/>
            </a:xfrm>
            <a:prstGeom prst="chevron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2187113" y="3060446"/>
              <a:ext cx="488357" cy="733737"/>
            </a:xfrm>
            <a:prstGeom prst="chevron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491062" y="4966222"/>
            <a:ext cx="3055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Bilinear Interpolation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39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 FLOW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3315" y="1256423"/>
            <a:ext cx="10690987" cy="5073257"/>
            <a:chOff x="726133" y="1215783"/>
            <a:chExt cx="10690987" cy="5073257"/>
          </a:xfrm>
        </p:grpSpPr>
        <p:sp>
          <p:nvSpPr>
            <p:cNvPr id="29" name="오른쪽 화살표 28"/>
            <p:cNvSpPr/>
            <p:nvPr/>
          </p:nvSpPr>
          <p:spPr>
            <a:xfrm>
              <a:off x="685800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442976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26314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1206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54888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7647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99771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68160" y="4773265"/>
              <a:ext cx="833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Bahnschrift Light" panose="020B0502040204020203" pitchFamily="34" charset="0"/>
                </a:rPr>
                <a:t>input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280" y="4751010"/>
              <a:ext cx="1079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Bahnschrift Light" panose="020B0502040204020203" pitchFamily="34" charset="0"/>
                </a:rPr>
                <a:t>output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213360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6" name="오른쪽 화살표 25"/>
            <p:cNvSpPr/>
            <p:nvPr/>
          </p:nvSpPr>
          <p:spPr>
            <a:xfrm>
              <a:off x="949688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20640" y="4514056"/>
              <a:ext cx="2011680" cy="95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c</a:t>
              </a:r>
              <a:r>
                <a:rPr kumimoji="0" lang="en-US" altLang="ko-KR" sz="200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onvolution</a:t>
              </a:r>
              <a:r>
                <a:rPr kumimoji="0" lang="en-US" altLang="ko-KR" sz="20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 of</a:t>
              </a:r>
              <a:r>
                <a:rPr kumimoji="0" lang="en-US" altLang="ko-KR" sz="2000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 input and HRIR</a:t>
              </a:r>
              <a:endParaRPr kumimoji="0" lang="en-US" altLang="ko-KR" sz="20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120640" y="1215783"/>
              <a:ext cx="2012400" cy="201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2" name="오른쪽 화살표 31"/>
            <p:cNvSpPr/>
            <p:nvPr/>
          </p:nvSpPr>
          <p:spPr>
            <a:xfrm rot="5400000">
              <a:off x="5781040" y="323275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41320" y="1858879"/>
              <a:ext cx="1991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Bahnschrift Light" panose="020B0502040204020203" pitchFamily="34" charset="0"/>
                </a:rPr>
                <a:t>interpolate</a:t>
              </a:r>
            </a:p>
            <a:p>
              <a:pPr algn="ctr"/>
              <a:r>
                <a:rPr lang="en-US" altLang="ko-KR" sz="2000" dirty="0" smtClean="0">
                  <a:latin typeface="Bahnschrift Light" panose="020B0502040204020203" pitchFamily="34" charset="0"/>
                </a:rPr>
                <a:t>HRIR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630720" y="4461553"/>
              <a:ext cx="20124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load input file </a:t>
              </a:r>
              <a:r>
                <a:rPr lang="en-US" altLang="ko-KR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into </a:t>
              </a:r>
              <a:r>
                <a:rPr kumimoji="0" lang="en-US" altLang="ko-KR" sz="20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array form 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56320" y="4215992"/>
              <a:ext cx="201168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t</a:t>
              </a:r>
              <a:r>
                <a:rPr kumimoji="0" lang="en-US" altLang="ko-KR" sz="200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ransform</a:t>
              </a:r>
              <a:r>
                <a:rPr kumimoji="0" lang="en-US" altLang="ko-KR" sz="20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 output</a:t>
              </a:r>
              <a:r>
                <a:rPr kumimoji="0" lang="en-US" altLang="ko-KR" sz="2000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 to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wav file form</a:t>
              </a:r>
              <a:endParaRPr kumimoji="0" lang="en-US" altLang="ko-KR" sz="20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2923386" y="1436684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0" name="오른쪽 화살표 39"/>
            <p:cNvSpPr/>
            <p:nvPr/>
          </p:nvSpPr>
          <p:spPr>
            <a:xfrm>
              <a:off x="2378674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1" name="타원 40"/>
            <p:cNvSpPr/>
            <p:nvPr/>
          </p:nvSpPr>
          <p:spPr>
            <a:xfrm>
              <a:off x="726133" y="1411230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14221" y="1738852"/>
              <a:ext cx="12438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Bahnschrift Light" panose="020B0502040204020203" pitchFamily="34" charset="0"/>
                </a:rPr>
                <a:t>load</a:t>
              </a:r>
            </a:p>
            <a:p>
              <a:pPr algn="ctr"/>
              <a:r>
                <a:rPr lang="en-US" altLang="ko-KR" sz="2000" dirty="0" smtClean="0">
                  <a:latin typeface="Bahnschrift Light" panose="020B0502040204020203" pitchFamily="34" charset="0"/>
                </a:rPr>
                <a:t>CIPIC HRIR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976303" y="1867287"/>
              <a:ext cx="15141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Bahnschrift Light" panose="020B0502040204020203" pitchFamily="34" charset="0"/>
                </a:rPr>
                <a:t>o</a:t>
              </a:r>
              <a:r>
                <a:rPr lang="en-US" altLang="ko-KR" sz="2000" dirty="0" smtClean="0">
                  <a:latin typeface="Bahnschrift Light" panose="020B0502040204020203" pitchFamily="34" charset="0"/>
                </a:rPr>
                <a:t>btain parameters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68" name="오른쪽 화살표 67"/>
            <p:cNvSpPr/>
            <p:nvPr/>
          </p:nvSpPr>
          <p:spPr>
            <a:xfrm>
              <a:off x="4575928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994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#1. LOAD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INPUT FILE into ARRAY FORM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50" y1="30079" x2="1688" y2="34803"/>
                        <a14:foregroundMark x1="45750" y1="55433" x2="46500" y2="60157"/>
                        <a14:foregroundMark x1="56875" y1="73543" x2="58438" y2="74173"/>
                        <a14:foregroundMark x1="66938" y1="68189" x2="67500" y2="73543"/>
                        <a14:foregroundMark x1="83625" y1="59528" x2="83625" y2="64882"/>
                        <a14:foregroundMark x1="94500" y1="69449" x2="95313" y2="69449"/>
                        <a14:foregroundMark x1="98000" y1="58110" x2="98250" y2="58110"/>
                        <a14:foregroundMark x1="3813" y1="76850" x2="4063" y2="80157"/>
                        <a14:foregroundMark x1="22625" y1="93543" x2="24250" y2="935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887" y="4527917"/>
            <a:ext cx="1609874" cy="63892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711" y1="40667" x2="37581" y2="41333"/>
                        <a14:foregroundMark x1="56957" y1="50667" x2="57087" y2="52222"/>
                        <a14:foregroundMark x1="60338" y1="53778" x2="60468" y2="55556"/>
                        <a14:foregroundMark x1="67230" y1="52000" x2="67230" y2="53556"/>
                        <a14:foregroundMark x1="67490" y1="41556" x2="67490" y2="42444"/>
                        <a14:foregroundMark x1="71001" y1="44000" x2="70871" y2="47111"/>
                        <a14:foregroundMark x1="79714" y1="53556" x2="79844" y2="55556"/>
                      </a14:backgroundRemoval>
                    </a14:imgEffect>
                  </a14:imgLayer>
                </a14:imgProps>
              </a:ext>
            </a:extLst>
          </a:blip>
          <a:srcRect l="11200" t="27036" r="14400" b="25571"/>
          <a:stretch/>
        </p:blipFill>
        <p:spPr>
          <a:xfrm>
            <a:off x="389302" y="3631241"/>
            <a:ext cx="1917818" cy="71488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917" r="97000">
                        <a14:foregroundMark x1="23000" y1="31364" x2="23917" y2="30000"/>
                        <a14:foregroundMark x1="25833" y1="36818" x2="25750" y2="45000"/>
                        <a14:foregroundMark x1="28667" y1="30909" x2="30000" y2="30000"/>
                        <a14:foregroundMark x1="31083" y1="40000" x2="31083" y2="56364"/>
                        <a14:foregroundMark x1="44167" y1="30909" x2="45750" y2="30909"/>
                        <a14:foregroundMark x1="44417" y1="44545" x2="44417" y2="50000"/>
                        <a14:foregroundMark x1="40250" y1="46364" x2="40250" y2="52273"/>
                        <a14:foregroundMark x1="38500" y1="47727" x2="36583" y2="47727"/>
                        <a14:foregroundMark x1="38167" y1="70455" x2="36667" y2="70455"/>
                        <a14:foregroundMark x1="39000" y1="32273" x2="39917" y2="37727"/>
                        <a14:foregroundMark x1="50167" y1="35909" x2="50250" y2="39545"/>
                        <a14:foregroundMark x1="52917" y1="32727" x2="51750" y2="32273"/>
                        <a14:foregroundMark x1="55083" y1="33636" x2="56250" y2="41364"/>
                        <a14:foregroundMark x1="55917" y1="60455" x2="54833" y2="66364"/>
                        <a14:foregroundMark x1="50250" y1="61364" x2="50250" y2="70455"/>
                        <a14:foregroundMark x1="59833" y1="38636" x2="59917" y2="46818"/>
                        <a14:foregroundMark x1="69500" y1="52273" x2="69500" y2="61818"/>
                        <a14:foregroundMark x1="64333" y1="66818" x2="65500" y2="69091"/>
                        <a14:foregroundMark x1="68833" y1="37727" x2="69333" y2="44091"/>
                        <a14:foregroundMark x1="72667" y1="30000" x2="73917" y2="30000"/>
                        <a14:foregroundMark x1="73250" y1="44091" x2="73250" y2="54091"/>
                        <a14:foregroundMark x1="79167" y1="25455" x2="79167" y2="37727"/>
                        <a14:foregroundMark x1="83417" y1="35455" x2="83083" y2="46818"/>
                        <a14:foregroundMark x1="83583" y1="12273" x2="83500" y2="16818"/>
                        <a14:foregroundMark x1="87583" y1="25455" x2="87500" y2="36818"/>
                        <a14:foregroundMark x1="89167" y1="32727" x2="88500" y2="37727"/>
                        <a14:foregroundMark x1="91833" y1="30455" x2="92583" y2="35909"/>
                        <a14:foregroundMark x1="87333" y1="54545" x2="87500" y2="6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147" y="5409807"/>
            <a:ext cx="2014938" cy="3694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250" y1="21333" x2="31250" y2="21333"/>
                        <a14:foregroundMark x1="53000" y1="26667" x2="53000" y2="30222"/>
                        <a14:foregroundMark x1="59750" y1="33333" x2="60250" y2="36000"/>
                        <a14:foregroundMark x1="53750" y1="24000" x2="55250" y2="24444"/>
                        <a14:foregroundMark x1="55000" y1="48000" x2="56000" y2="48000"/>
                        <a14:foregroundMark x1="68000" y1="23556" x2="68500" y2="24000"/>
                        <a14:foregroundMark x1="74500" y1="28889" x2="74500" y2="29333"/>
                        <a14:foregroundMark x1="74500" y1="41778" x2="74500" y2="43111"/>
                        <a14:foregroundMark x1="27500" y1="67111" x2="27250" y2="70667"/>
                        <a14:foregroundMark x1="32750" y1="67111" x2="32750" y2="70667"/>
                        <a14:foregroundMark x1="41000" y1="68444" x2="41500" y2="71111"/>
                        <a14:foregroundMark x1="49250" y1="64000" x2="49250" y2="67556"/>
                        <a14:foregroundMark x1="55500" y1="64000" x2="55500" y2="68000"/>
                        <a14:foregroundMark x1="62500" y1="66667" x2="62750" y2="70667"/>
                        <a14:foregroundMark x1="70500" y1="66667" x2="70250" y2="69333"/>
                        <a14:foregroundMark x1="69500" y1="36000" x2="69250" y2="41333"/>
                      </a14:backgroundRemoval>
                    </a14:imgEffect>
                  </a14:imgLayer>
                </a14:imgProps>
              </a:ext>
            </a:extLst>
          </a:blip>
          <a:srcRect l="21636" t="14636" r="21954" b="19881"/>
          <a:stretch/>
        </p:blipFill>
        <p:spPr>
          <a:xfrm>
            <a:off x="2573120" y="5329757"/>
            <a:ext cx="1195375" cy="780541"/>
          </a:xfrm>
          <a:prstGeom prst="rect">
            <a:avLst/>
          </a:prstGeom>
        </p:spPr>
      </p:pic>
      <p:grpSp>
        <p:nvGrpSpPr>
          <p:cNvPr id="37" name="그룹 36"/>
          <p:cNvGrpSpPr>
            <a:grpSpLocks noChangeAspect="1"/>
          </p:cNvGrpSpPr>
          <p:nvPr/>
        </p:nvGrpSpPr>
        <p:grpSpPr>
          <a:xfrm>
            <a:off x="655045" y="1174905"/>
            <a:ext cx="3165841" cy="1502305"/>
            <a:chOff x="726133" y="1215783"/>
            <a:chExt cx="10690987" cy="5073257"/>
          </a:xfrm>
        </p:grpSpPr>
        <p:sp>
          <p:nvSpPr>
            <p:cNvPr id="38" name="오른쪽 화살표 37"/>
            <p:cNvSpPr/>
            <p:nvPr/>
          </p:nvSpPr>
          <p:spPr>
            <a:xfrm>
              <a:off x="685800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오른쪽 화살표 38"/>
            <p:cNvSpPr/>
            <p:nvPr/>
          </p:nvSpPr>
          <p:spPr>
            <a:xfrm>
              <a:off x="442976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2631440" y="3657600"/>
              <a:ext cx="2011680" cy="26314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51206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754888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764720" y="4253320"/>
              <a:ext cx="1440000" cy="14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99771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213360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8" name="오른쪽 화살표 47"/>
            <p:cNvSpPr/>
            <p:nvPr/>
          </p:nvSpPr>
          <p:spPr>
            <a:xfrm>
              <a:off x="949688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0" name="타원 49"/>
            <p:cNvSpPr/>
            <p:nvPr/>
          </p:nvSpPr>
          <p:spPr>
            <a:xfrm>
              <a:off x="5120640" y="1215783"/>
              <a:ext cx="2012400" cy="201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 rot="5400000">
              <a:off x="5781040" y="323275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4" name="타원 63"/>
            <p:cNvSpPr/>
            <p:nvPr/>
          </p:nvSpPr>
          <p:spPr>
            <a:xfrm>
              <a:off x="2923386" y="1436684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65" name="오른쪽 화살표 64"/>
            <p:cNvSpPr/>
            <p:nvPr/>
          </p:nvSpPr>
          <p:spPr>
            <a:xfrm>
              <a:off x="2378674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726133" y="1411230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73" name="오른쪽 화살표 72"/>
            <p:cNvSpPr/>
            <p:nvPr/>
          </p:nvSpPr>
          <p:spPr>
            <a:xfrm>
              <a:off x="4575928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066092" y="2349419"/>
            <a:ext cx="1271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Bahnschrift Light" panose="020B0502040204020203" pitchFamily="34" charset="0"/>
              </a:rPr>
              <a:t>i</a:t>
            </a:r>
            <a:r>
              <a:rPr lang="en-US" altLang="ko-KR" sz="2000" dirty="0" smtClean="0">
                <a:latin typeface="Bahnschrift Light" panose="020B0502040204020203" pitchFamily="34" charset="0"/>
              </a:rPr>
              <a:t>nput file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635035" y="5197091"/>
            <a:ext cx="1683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Bahnschrift Light" panose="020B0502040204020203" pitchFamily="34" charset="0"/>
              </a:rPr>
              <a:t>s</a:t>
            </a:r>
            <a:r>
              <a:rPr lang="en-US" altLang="ko-KR" sz="2000" dirty="0" smtClean="0">
                <a:latin typeface="Bahnschrift Light" panose="020B0502040204020203" pitchFamily="34" charset="0"/>
              </a:rPr>
              <a:t>ample rate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81" name="오른쪽 화살표 80"/>
          <p:cNvSpPr/>
          <p:nvPr/>
        </p:nvSpPr>
        <p:spPr>
          <a:xfrm>
            <a:off x="5512119" y="3864394"/>
            <a:ext cx="690880" cy="227776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2" name="TextBox 81"/>
          <p:cNvSpPr txBox="1"/>
          <p:nvPr/>
        </p:nvSpPr>
        <p:spPr>
          <a:xfrm>
            <a:off x="3506505" y="3603653"/>
            <a:ext cx="2113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Bahnschrift Light" panose="020B0502040204020203" pitchFamily="34" charset="0"/>
              </a:rPr>
              <a:t>output file name</a:t>
            </a:r>
          </a:p>
          <a:p>
            <a:pPr algn="ctr"/>
            <a:r>
              <a:rPr lang="en-US" altLang="ko-KR" sz="2000" dirty="0" smtClean="0">
                <a:latin typeface="Bahnschrift Light" panose="020B0502040204020203" pitchFamily="34" charset="0"/>
              </a:rPr>
              <a:t>(user’s choice)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84" name="오른쪽 화살표 83"/>
          <p:cNvSpPr/>
          <p:nvPr/>
        </p:nvSpPr>
        <p:spPr>
          <a:xfrm rot="18910163">
            <a:off x="5875132" y="4818661"/>
            <a:ext cx="690880" cy="227776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오른쪽 화살표 85"/>
          <p:cNvSpPr/>
          <p:nvPr/>
        </p:nvSpPr>
        <p:spPr>
          <a:xfrm rot="2602741">
            <a:off x="5875132" y="2924896"/>
            <a:ext cx="690880" cy="227776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>
            <a:spLocks noChangeAspect="1"/>
          </p:cNvSpPr>
          <p:nvPr/>
        </p:nvSpPr>
        <p:spPr>
          <a:xfrm>
            <a:off x="8806858" y="2152673"/>
            <a:ext cx="2730524" cy="357174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Bahnschrift Light" panose="020B0502040204020203" pitchFamily="34" charset="0"/>
            </a:endParaRPr>
          </a:p>
        </p:txBody>
      </p:sp>
      <p:sp>
        <p:nvSpPr>
          <p:cNvPr id="89" name="타원 88"/>
          <p:cNvSpPr>
            <a:spLocks noChangeAspect="1"/>
          </p:cNvSpPr>
          <p:nvPr/>
        </p:nvSpPr>
        <p:spPr>
          <a:xfrm>
            <a:off x="6337520" y="2996028"/>
            <a:ext cx="1954563" cy="19545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Bahnschrift Light" panose="020B0502040204020203" pitchFamily="34" charset="0"/>
            </a:endParaRPr>
          </a:p>
        </p:txBody>
      </p:sp>
      <p:sp>
        <p:nvSpPr>
          <p:cNvPr id="90" name="오른쪽 화살표 89"/>
          <p:cNvSpPr>
            <a:spLocks noChangeAspect="1"/>
          </p:cNvSpPr>
          <p:nvPr/>
        </p:nvSpPr>
        <p:spPr>
          <a:xfrm>
            <a:off x="8124910" y="3623886"/>
            <a:ext cx="937756" cy="69884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1" name="TextBox 90"/>
          <p:cNvSpPr txBox="1"/>
          <p:nvPr/>
        </p:nvSpPr>
        <p:spPr>
          <a:xfrm>
            <a:off x="6775616" y="3707713"/>
            <a:ext cx="108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Bahnschrift Light" panose="020B0502040204020203" pitchFamily="34" charset="0"/>
              </a:rPr>
              <a:t>input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820092" y="3338380"/>
            <a:ext cx="27305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load input file 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into </a:t>
            </a:r>
            <a:r>
              <a:rPr kumimoji="0" lang="en-US" altLang="ko-KR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array form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3431" y="3018518"/>
            <a:ext cx="250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latin typeface="Bahnschrift Light" panose="020B0502040204020203" pitchFamily="34" charset="0"/>
              </a:rPr>
              <a:t>libraries</a:t>
            </a:r>
            <a:endParaRPr lang="ko-KR" altLang="en-US" u="sng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5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</a:rPr>
              <a:t>#1. LOAD INPUT FILE into ARRAY FORM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894421" y="3198265"/>
            <a:ext cx="2403468" cy="3143294"/>
            <a:chOff x="4196011" y="3510906"/>
            <a:chExt cx="3013540" cy="3941160"/>
          </a:xfrm>
        </p:grpSpPr>
        <p:sp>
          <p:nvSpPr>
            <p:cNvPr id="80" name="모서리가 둥근 직사각형 79"/>
            <p:cNvSpPr>
              <a:spLocks noChangeAspect="1"/>
            </p:cNvSpPr>
            <p:nvPr/>
          </p:nvSpPr>
          <p:spPr>
            <a:xfrm>
              <a:off x="4196618" y="3510906"/>
              <a:ext cx="3012933" cy="3941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196011" y="4728979"/>
              <a:ext cx="3012933" cy="1505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load input file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into array form </a:t>
              </a:r>
            </a:p>
          </p:txBody>
        </p:sp>
      </p:grpSp>
      <p:grpSp>
        <p:nvGrpSpPr>
          <p:cNvPr id="37" name="그룹 36"/>
          <p:cNvGrpSpPr>
            <a:grpSpLocks noChangeAspect="1"/>
          </p:cNvGrpSpPr>
          <p:nvPr/>
        </p:nvGrpSpPr>
        <p:grpSpPr>
          <a:xfrm>
            <a:off x="655045" y="1174905"/>
            <a:ext cx="3165841" cy="1502305"/>
            <a:chOff x="726133" y="1215783"/>
            <a:chExt cx="10690987" cy="5073257"/>
          </a:xfrm>
        </p:grpSpPr>
        <p:sp>
          <p:nvSpPr>
            <p:cNvPr id="38" name="오른쪽 화살표 37"/>
            <p:cNvSpPr/>
            <p:nvPr/>
          </p:nvSpPr>
          <p:spPr>
            <a:xfrm>
              <a:off x="685800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오른쪽 화살표 38"/>
            <p:cNvSpPr/>
            <p:nvPr/>
          </p:nvSpPr>
          <p:spPr>
            <a:xfrm>
              <a:off x="442976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2631440" y="3657600"/>
              <a:ext cx="2011680" cy="26314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51206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754888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7647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99771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213360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오른쪽 화살표 47"/>
            <p:cNvSpPr/>
            <p:nvPr/>
          </p:nvSpPr>
          <p:spPr>
            <a:xfrm>
              <a:off x="949688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5120640" y="1215783"/>
              <a:ext cx="2012400" cy="201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 rot="5400000">
              <a:off x="5781040" y="323275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2923386" y="1436684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오른쪽 화살표 64"/>
            <p:cNvSpPr/>
            <p:nvPr/>
          </p:nvSpPr>
          <p:spPr>
            <a:xfrm>
              <a:off x="2378674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726133" y="1411230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오른쪽 화살표 72"/>
            <p:cNvSpPr/>
            <p:nvPr/>
          </p:nvSpPr>
          <p:spPr>
            <a:xfrm>
              <a:off x="4575928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94218" y="1175415"/>
            <a:ext cx="203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“ inputbird_a.wav ”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2190" y="2500804"/>
            <a:ext cx="2950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Light" panose="020B0502040204020203" pitchFamily="34" charset="0"/>
              </a:rPr>
              <a:t>[[0. </a:t>
            </a:r>
            <a:r>
              <a:rPr lang="en-US" altLang="ko-KR" dirty="0" smtClean="0">
                <a:latin typeface="Bahnschrift Light" panose="020B0502040204020203" pitchFamily="34" charset="0"/>
              </a:rPr>
              <a:t>                          0</a:t>
            </a:r>
            <a:r>
              <a:rPr lang="en-US" altLang="ko-KR" dirty="0">
                <a:latin typeface="Bahnschrift Light" panose="020B0502040204020203" pitchFamily="34" charset="0"/>
              </a:rPr>
              <a:t>. </a:t>
            </a:r>
            <a:r>
              <a:rPr lang="en-US" altLang="ko-KR" dirty="0" smtClean="0">
                <a:latin typeface="Bahnschrift Light" panose="020B0502040204020203" pitchFamily="34" charset="0"/>
              </a:rPr>
              <a:t>                       ] 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[</a:t>
            </a:r>
            <a:r>
              <a:rPr lang="en-US" altLang="ko-KR" dirty="0">
                <a:latin typeface="Bahnschrift Light" panose="020B0502040204020203" pitchFamily="34" charset="0"/>
              </a:rPr>
              <a:t>0. </a:t>
            </a:r>
            <a:r>
              <a:rPr lang="en-US" altLang="ko-KR" dirty="0" smtClean="0">
                <a:latin typeface="Bahnschrift Light" panose="020B0502040204020203" pitchFamily="34" charset="0"/>
              </a:rPr>
              <a:t>                            0</a:t>
            </a:r>
            <a:r>
              <a:rPr lang="en-US" altLang="ko-KR" dirty="0">
                <a:latin typeface="Bahnschrift Light" panose="020B0502040204020203" pitchFamily="34" charset="0"/>
              </a:rPr>
              <a:t>. </a:t>
            </a:r>
            <a:r>
              <a:rPr lang="en-US" altLang="ko-KR" dirty="0" smtClean="0">
                <a:latin typeface="Bahnschrift Light" panose="020B0502040204020203" pitchFamily="34" charset="0"/>
              </a:rPr>
              <a:t>                       ] 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[</a:t>
            </a:r>
            <a:r>
              <a:rPr lang="en-US" altLang="ko-KR" dirty="0">
                <a:latin typeface="Bahnschrift Light" panose="020B0502040204020203" pitchFamily="34" charset="0"/>
              </a:rPr>
              <a:t>0. </a:t>
            </a:r>
            <a:r>
              <a:rPr lang="en-US" altLang="ko-KR" dirty="0" smtClean="0">
                <a:latin typeface="Bahnschrift Light" panose="020B0502040204020203" pitchFamily="34" charset="0"/>
              </a:rPr>
              <a:t>                            0</a:t>
            </a:r>
            <a:r>
              <a:rPr lang="en-US" altLang="ko-KR" dirty="0">
                <a:latin typeface="Bahnschrift Light" panose="020B0502040204020203" pitchFamily="34" charset="0"/>
              </a:rPr>
              <a:t>. </a:t>
            </a:r>
            <a:r>
              <a:rPr lang="en-US" altLang="ko-KR" dirty="0" smtClean="0">
                <a:latin typeface="Bahnschrift Light" panose="020B0502040204020203" pitchFamily="34" charset="0"/>
              </a:rPr>
              <a:t>                       ] 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... 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[</a:t>
            </a:r>
            <a:r>
              <a:rPr lang="en-US" altLang="ko-KR" dirty="0">
                <a:latin typeface="Bahnschrift Light" panose="020B0502040204020203" pitchFamily="34" charset="0"/>
              </a:rPr>
              <a:t>0.04989624 </a:t>
            </a:r>
            <a:r>
              <a:rPr lang="en-US" altLang="ko-KR" dirty="0" smtClean="0">
                <a:latin typeface="Bahnschrift Light" panose="020B0502040204020203" pitchFamily="34" charset="0"/>
              </a:rPr>
              <a:t>   0.04989624</a:t>
            </a:r>
            <a:r>
              <a:rPr lang="en-US" altLang="ko-KR" dirty="0">
                <a:latin typeface="Bahnschrift Light" panose="020B0502040204020203" pitchFamily="34" charset="0"/>
              </a:rPr>
              <a:t>] [</a:t>
            </a:r>
            <a:r>
              <a:rPr lang="en-US" altLang="ko-KR" dirty="0" smtClean="0">
                <a:latin typeface="Bahnschrift Light" panose="020B0502040204020203" pitchFamily="34" charset="0"/>
              </a:rPr>
              <a:t>0.05606079     0.05606079</a:t>
            </a:r>
            <a:r>
              <a:rPr lang="en-US" altLang="ko-KR" dirty="0">
                <a:latin typeface="Bahnschrift Light" panose="020B0502040204020203" pitchFamily="34" charset="0"/>
              </a:rPr>
              <a:t>] [0.04016113 </a:t>
            </a:r>
            <a:r>
              <a:rPr lang="en-US" altLang="ko-KR" dirty="0" smtClean="0">
                <a:latin typeface="Bahnschrift Light" panose="020B0502040204020203" pitchFamily="34" charset="0"/>
              </a:rPr>
              <a:t>        0.04016113</a:t>
            </a:r>
            <a:r>
              <a:rPr lang="en-US" altLang="ko-KR" dirty="0">
                <a:latin typeface="Bahnschrift Light" panose="020B0502040204020203" pitchFamily="34" charset="0"/>
              </a:rPr>
              <a:t>]]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6" name="오른쪽 화살표 5"/>
          <p:cNvSpPr/>
          <p:nvPr/>
        </p:nvSpPr>
        <p:spPr>
          <a:xfrm rot="5400000">
            <a:off x="6609638" y="1835687"/>
            <a:ext cx="604788" cy="40277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71258" y="5508359"/>
            <a:ext cx="26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Light" panose="020B0502040204020203" pitchFamily="34" charset="0"/>
              </a:rPr>
              <a:t>i</a:t>
            </a:r>
            <a:r>
              <a:rPr lang="en-US" altLang="ko-KR" dirty="0" smtClean="0">
                <a:latin typeface="Bahnschrift Light" panose="020B0502040204020203" pitchFamily="34" charset="0"/>
              </a:rPr>
              <a:t>f array dim = 1 : </a:t>
            </a:r>
          </a:p>
          <a:p>
            <a:r>
              <a:rPr lang="en-US" altLang="ko-KR" dirty="0">
                <a:latin typeface="Bahnschrift Light" panose="020B0502040204020203" pitchFamily="34" charset="0"/>
              </a:rPr>
              <a:t>s</a:t>
            </a:r>
            <a:r>
              <a:rPr lang="en-US" altLang="ko-KR" dirty="0" smtClean="0">
                <a:latin typeface="Bahnschrift Light" panose="020B0502040204020203" pitchFamily="34" charset="0"/>
              </a:rPr>
              <a:t>ame sound at both ears!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06344" y="5508359"/>
            <a:ext cx="451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Light" panose="020B0502040204020203" pitchFamily="34" charset="0"/>
              </a:rPr>
              <a:t>i</a:t>
            </a:r>
            <a:r>
              <a:rPr lang="en-US" altLang="ko-KR" dirty="0" smtClean="0">
                <a:latin typeface="Bahnschrift Light" panose="020B0502040204020203" pitchFamily="34" charset="0"/>
              </a:rPr>
              <a:t>f array dim = 2 : </a:t>
            </a:r>
          </a:p>
          <a:p>
            <a:r>
              <a:rPr lang="en-US" altLang="ko-KR" dirty="0">
                <a:latin typeface="Bahnschrift Light" panose="020B0502040204020203" pitchFamily="34" charset="0"/>
              </a:rPr>
              <a:t>d</a:t>
            </a:r>
            <a:r>
              <a:rPr lang="en-US" altLang="ko-KR" dirty="0" smtClean="0">
                <a:latin typeface="Bahnschrift Light" panose="020B0502040204020203" pitchFamily="34" charset="0"/>
              </a:rPr>
              <a:t>ivide array into columns for left / right ear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46" name="오른쪽 화살표 45"/>
          <p:cNvSpPr/>
          <p:nvPr/>
        </p:nvSpPr>
        <p:spPr>
          <a:xfrm rot="6802019">
            <a:off x="5501116" y="4879364"/>
            <a:ext cx="604788" cy="40277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 rot="3785379">
            <a:off x="7690299" y="4862066"/>
            <a:ext cx="604788" cy="40277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36840" y="4769911"/>
            <a:ext cx="895350" cy="37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mono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309134" y="4769911"/>
            <a:ext cx="895350" cy="37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stereo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4316" t="11852" r="40477" b="79683"/>
          <a:stretch/>
        </p:blipFill>
        <p:spPr>
          <a:xfrm>
            <a:off x="8006134" y="1114427"/>
            <a:ext cx="952169" cy="87076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50" y1="30079" x2="1688" y2="34803"/>
                        <a14:foregroundMark x1="45750" y1="55433" x2="46500" y2="60157"/>
                        <a14:foregroundMark x1="56875" y1="73543" x2="58438" y2="74173"/>
                        <a14:foregroundMark x1="66938" y1="68189" x2="67500" y2="73543"/>
                        <a14:foregroundMark x1="83625" y1="59528" x2="83625" y2="64882"/>
                        <a14:foregroundMark x1="94500" y1="69449" x2="95313" y2="69449"/>
                        <a14:foregroundMark x1="98000" y1="58110" x2="98250" y2="58110"/>
                        <a14:foregroundMark x1="3813" y1="76850" x2="4063" y2="80157"/>
                        <a14:foregroundMark x1="22625" y1="93543" x2="24250" y2="935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8412" y="2904376"/>
            <a:ext cx="1609874" cy="6389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35232" y="3596412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: only array form !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96658" y="607474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Bahnschrift Light" panose="020B0502040204020203" pitchFamily="34" charset="0"/>
              </a:rPr>
              <a:t>x_l</a:t>
            </a:r>
            <a:r>
              <a:rPr lang="ko-KR" altLang="en-US" dirty="0" smtClean="0">
                <a:latin typeface="Bahnschrift Light" panose="020B0502040204020203" pitchFamily="34" charset="0"/>
              </a:rPr>
              <a:t>=</a:t>
            </a:r>
            <a:r>
              <a:rPr lang="ko-KR" altLang="en-US" dirty="0" err="1" smtClean="0">
                <a:latin typeface="Bahnschrift Light" panose="020B0502040204020203" pitchFamily="34" charset="0"/>
              </a:rPr>
              <a:t>x</a:t>
            </a:r>
            <a:r>
              <a:rPr lang="ko-KR" altLang="en-US" dirty="0" smtClean="0">
                <a:latin typeface="Bahnschrift Light" panose="020B0502040204020203" pitchFamily="34" charset="0"/>
              </a:rPr>
              <a:t> </a:t>
            </a:r>
            <a:r>
              <a:rPr lang="en-US" altLang="ko-KR" dirty="0" smtClean="0">
                <a:latin typeface="Bahnschrift Light" panose="020B0502040204020203" pitchFamily="34" charset="0"/>
              </a:rPr>
              <a:t>, </a:t>
            </a:r>
            <a:r>
              <a:rPr lang="ko-KR" altLang="en-US" dirty="0" err="1" smtClean="0">
                <a:latin typeface="Bahnschrift Light" panose="020B0502040204020203" pitchFamily="34" charset="0"/>
              </a:rPr>
              <a:t>x_r</a:t>
            </a:r>
            <a:r>
              <a:rPr lang="ko-KR" altLang="en-US" dirty="0" smtClean="0">
                <a:latin typeface="Bahnschrift Light" panose="020B0502040204020203" pitchFamily="34" charset="0"/>
              </a:rPr>
              <a:t>=</a:t>
            </a:r>
            <a:r>
              <a:rPr lang="ko-KR" altLang="en-US" dirty="0" err="1" smtClean="0">
                <a:latin typeface="Bahnschrift Light" panose="020B0502040204020203" pitchFamily="34" charset="0"/>
              </a:rPr>
              <a:t>x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20286" y="607575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latin typeface="Bahnschrift Light" panose="020B0502040204020203" pitchFamily="34" charset="0"/>
              </a:rPr>
              <a:t>x_l</a:t>
            </a:r>
            <a:r>
              <a:rPr lang="ko-KR" altLang="en-US" dirty="0">
                <a:latin typeface="Bahnschrift Light" panose="020B0502040204020203" pitchFamily="34" charset="0"/>
              </a:rPr>
              <a:t>=</a:t>
            </a:r>
            <a:r>
              <a:rPr lang="ko-KR" altLang="en-US" dirty="0" err="1">
                <a:latin typeface="Bahnschrift Light" panose="020B0502040204020203" pitchFamily="34" charset="0"/>
              </a:rPr>
              <a:t>x</a:t>
            </a:r>
            <a:r>
              <a:rPr lang="ko-KR" altLang="en-US" dirty="0">
                <a:latin typeface="Bahnschrift Light" panose="020B0502040204020203" pitchFamily="34" charset="0"/>
              </a:rPr>
              <a:t>[:,</a:t>
            </a:r>
            <a:r>
              <a:rPr lang="ko-KR" altLang="en-US" dirty="0" smtClean="0">
                <a:latin typeface="Bahnschrift Light" panose="020B0502040204020203" pitchFamily="34" charset="0"/>
              </a:rPr>
              <a:t>0] </a:t>
            </a:r>
            <a:r>
              <a:rPr lang="en-US" altLang="ko-KR" dirty="0" smtClean="0">
                <a:latin typeface="Bahnschrift Light" panose="020B0502040204020203" pitchFamily="34" charset="0"/>
              </a:rPr>
              <a:t>, </a:t>
            </a:r>
            <a:r>
              <a:rPr lang="ko-KR" altLang="en-US" dirty="0" err="1" smtClean="0">
                <a:latin typeface="Bahnschrift Light" panose="020B0502040204020203" pitchFamily="34" charset="0"/>
              </a:rPr>
              <a:t>x_r</a:t>
            </a:r>
            <a:r>
              <a:rPr lang="ko-KR" altLang="en-US" dirty="0" smtClean="0">
                <a:latin typeface="Bahnschrift Light" panose="020B0502040204020203" pitchFamily="34" charset="0"/>
              </a:rPr>
              <a:t>=</a:t>
            </a:r>
            <a:r>
              <a:rPr lang="ko-KR" altLang="en-US" dirty="0" err="1" smtClean="0">
                <a:latin typeface="Bahnschrift Light" panose="020B0502040204020203" pitchFamily="34" charset="0"/>
              </a:rPr>
              <a:t>x</a:t>
            </a:r>
            <a:r>
              <a:rPr lang="ko-KR" altLang="en-US" dirty="0">
                <a:latin typeface="Bahnschrift Light" panose="020B0502040204020203" pitchFamily="34" charset="0"/>
              </a:rPr>
              <a:t>[:,-1]</a:t>
            </a:r>
          </a:p>
        </p:txBody>
      </p:sp>
    </p:spTree>
    <p:extLst>
      <p:ext uri="{BB962C8B-B14F-4D97-AF65-F5344CB8AC3E}">
        <p14:creationId xmlns:p14="http://schemas.microsoft.com/office/powerpoint/2010/main" val="15652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 LOAD HRIR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and </a:t>
            </a: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INTERPOLATE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8" name="그룹 47"/>
          <p:cNvGrpSpPr>
            <a:grpSpLocks noChangeAspect="1"/>
          </p:cNvGrpSpPr>
          <p:nvPr/>
        </p:nvGrpSpPr>
        <p:grpSpPr>
          <a:xfrm>
            <a:off x="8333364" y="1107582"/>
            <a:ext cx="3522800" cy="1677751"/>
            <a:chOff x="764720" y="1215783"/>
            <a:chExt cx="10652400" cy="5073257"/>
          </a:xfrm>
        </p:grpSpPr>
        <p:sp>
          <p:nvSpPr>
            <p:cNvPr id="49" name="오른쪽 화살표 48"/>
            <p:cNvSpPr/>
            <p:nvPr/>
          </p:nvSpPr>
          <p:spPr>
            <a:xfrm>
              <a:off x="4429760" y="210734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0" name="오른쪽 화살표 49"/>
            <p:cNvSpPr/>
            <p:nvPr/>
          </p:nvSpPr>
          <p:spPr>
            <a:xfrm>
              <a:off x="685800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442976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31440" y="3657600"/>
              <a:ext cx="2011680" cy="2631440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51206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754888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764720" y="4253320"/>
              <a:ext cx="1440000" cy="14400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99771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68" name="오른쪽 화살표 67"/>
            <p:cNvSpPr/>
            <p:nvPr/>
          </p:nvSpPr>
          <p:spPr>
            <a:xfrm>
              <a:off x="213360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1" name="오른쪽 화살표 70"/>
            <p:cNvSpPr/>
            <p:nvPr/>
          </p:nvSpPr>
          <p:spPr>
            <a:xfrm>
              <a:off x="949688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5120640" y="1215783"/>
              <a:ext cx="2012400" cy="2012400"/>
            </a:xfrm>
            <a:prstGeom prst="ellipse">
              <a:avLst/>
            </a:prstGeom>
            <a:solidFill>
              <a:srgbClr val="DAE3F3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73" name="오른쪽 화살표 72"/>
            <p:cNvSpPr/>
            <p:nvPr/>
          </p:nvSpPr>
          <p:spPr>
            <a:xfrm rot="5400000">
              <a:off x="5781040" y="323275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3021128" y="1374372"/>
              <a:ext cx="1621990" cy="1621990"/>
            </a:xfrm>
            <a:prstGeom prst="ellipse">
              <a:avLst/>
            </a:prstGeom>
            <a:solidFill>
              <a:srgbClr val="DAE3F3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76" name="오른쪽 화살표 75"/>
            <p:cNvSpPr/>
            <p:nvPr/>
          </p:nvSpPr>
          <p:spPr>
            <a:xfrm>
              <a:off x="2285998" y="2107342"/>
              <a:ext cx="690879" cy="227777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921615" y="1374372"/>
              <a:ext cx="1621990" cy="1621990"/>
            </a:xfrm>
            <a:prstGeom prst="ellipse">
              <a:avLst/>
            </a:prstGeom>
            <a:solidFill>
              <a:srgbClr val="DAE3F3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568754" y="3175322"/>
            <a:ext cx="9054491" cy="2844000"/>
            <a:chOff x="715973" y="1256423"/>
            <a:chExt cx="6406907" cy="2012400"/>
          </a:xfrm>
        </p:grpSpPr>
        <p:sp>
          <p:nvSpPr>
            <p:cNvPr id="78" name="타원 77"/>
            <p:cNvSpPr/>
            <p:nvPr/>
          </p:nvSpPr>
          <p:spPr>
            <a:xfrm>
              <a:off x="5110480" y="1256423"/>
              <a:ext cx="2012400" cy="201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125446" y="1899517"/>
              <a:ext cx="1991000" cy="76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Bahnschrift Light" panose="020B0502040204020203" pitchFamily="34" charset="0"/>
                </a:rPr>
                <a:t>I</a:t>
              </a:r>
              <a:r>
                <a:rPr lang="en-US" altLang="ko-KR" sz="3200" dirty="0" smtClean="0">
                  <a:latin typeface="Bahnschrift Light" panose="020B0502040204020203" pitchFamily="34" charset="0"/>
                </a:rPr>
                <a:t>nterpolate</a:t>
              </a:r>
            </a:p>
            <a:p>
              <a:pPr algn="ctr"/>
              <a:r>
                <a:rPr lang="en-US" altLang="ko-KR" sz="3200" dirty="0" smtClean="0">
                  <a:latin typeface="Bahnschrift Light" panose="020B0502040204020203" pitchFamily="34" charset="0"/>
                </a:rPr>
                <a:t>HRIR</a:t>
              </a:r>
              <a:endParaRPr lang="ko-KR" altLang="en-US" sz="3200" dirty="0">
                <a:latin typeface="Bahnschrift Light" panose="020B0502040204020203" pitchFamily="34" charset="0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2913226" y="1477324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81" name="오른쪽 화살표 80"/>
            <p:cNvSpPr/>
            <p:nvPr/>
          </p:nvSpPr>
          <p:spPr>
            <a:xfrm>
              <a:off x="2368514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2" name="타원 81"/>
            <p:cNvSpPr/>
            <p:nvPr/>
          </p:nvSpPr>
          <p:spPr>
            <a:xfrm>
              <a:off x="715973" y="1451870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04060" y="1745140"/>
              <a:ext cx="1243824" cy="1016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Bahnschrift Light" panose="020B0502040204020203" pitchFamily="34" charset="0"/>
                </a:rPr>
                <a:t>L</a:t>
              </a:r>
              <a:r>
                <a:rPr lang="en-US" altLang="ko-KR" sz="2800" dirty="0" smtClean="0">
                  <a:latin typeface="Bahnschrift Light" panose="020B0502040204020203" pitchFamily="34" charset="0"/>
                </a:rPr>
                <a:t>oad</a:t>
              </a:r>
            </a:p>
            <a:p>
              <a:pPr algn="ctr"/>
              <a:r>
                <a:rPr lang="en-US" altLang="ko-KR" sz="2800" dirty="0" smtClean="0">
                  <a:latin typeface="Bahnschrift Light" panose="020B0502040204020203" pitchFamily="34" charset="0"/>
                </a:rPr>
                <a:t>CIPIC HRIR</a:t>
              </a:r>
              <a:endParaRPr lang="ko-KR" altLang="en-US" sz="2800" dirty="0">
                <a:latin typeface="Bahnschrift Light" panose="020B0502040204020203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940538" y="1909954"/>
              <a:ext cx="1567083" cy="67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Bahnschrift Light" panose="020B0502040204020203" pitchFamily="34" charset="0"/>
                </a:rPr>
                <a:t>O</a:t>
              </a:r>
              <a:r>
                <a:rPr lang="en-US" altLang="ko-KR" sz="2800" dirty="0" smtClean="0">
                  <a:latin typeface="Bahnschrift Light" panose="020B0502040204020203" pitchFamily="34" charset="0"/>
                </a:rPr>
                <a:t>btain </a:t>
              </a:r>
              <a:r>
                <a:rPr lang="en-US" altLang="ko-KR" sz="2800" dirty="0">
                  <a:latin typeface="Bahnschrift Light" panose="020B0502040204020203" pitchFamily="34" charset="0"/>
                </a:rPr>
                <a:t>P</a:t>
              </a:r>
              <a:r>
                <a:rPr lang="en-US" altLang="ko-KR" sz="2800" dirty="0" smtClean="0">
                  <a:latin typeface="Bahnschrift Light" panose="020B0502040204020203" pitchFamily="34" charset="0"/>
                </a:rPr>
                <a:t>arameters</a:t>
              </a:r>
              <a:endParaRPr lang="ko-KR" altLang="en-US" sz="2800" dirty="0">
                <a:latin typeface="Bahnschrift Light" panose="020B0502040204020203" pitchFamily="34" charset="0"/>
              </a:endParaRPr>
            </a:p>
          </p:txBody>
        </p:sp>
        <p:sp>
          <p:nvSpPr>
            <p:cNvPr id="85" name="오른쪽 화살표 84"/>
            <p:cNvSpPr/>
            <p:nvPr/>
          </p:nvSpPr>
          <p:spPr>
            <a:xfrm>
              <a:off x="4565768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9126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</a:rPr>
              <a:t>#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2.1 </a:t>
            </a:r>
            <a:r>
              <a:rPr lang="en-US" altLang="ko-KR" sz="2400" b="1" i="1" dirty="0">
                <a:solidFill>
                  <a:prstClr val="white"/>
                </a:solidFill>
              </a:rPr>
              <a:t>LOAD 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HRIR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49" name="내용 개체 틀 2"/>
          <p:cNvSpPr>
            <a:spLocks noGrp="1"/>
          </p:cNvSpPr>
          <p:nvPr>
            <p:ph idx="1"/>
          </p:nvPr>
        </p:nvSpPr>
        <p:spPr>
          <a:xfrm>
            <a:off x="488639" y="1425022"/>
            <a:ext cx="7546998" cy="1021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(1) </a:t>
            </a:r>
            <a:r>
              <a:rPr lang="en-US" altLang="ko-KR" dirty="0" err="1" smtClean="0">
                <a:latin typeface="Bahnschrift Light" panose="020B0502040204020203" pitchFamily="34" charset="0"/>
                <a:cs typeface="Arial" panose="020B0604020202020204" pitchFamily="34" charset="0"/>
              </a:rPr>
              <a:t>load_cipic_data</a:t>
            </a:r>
            <a:endParaRPr lang="en-US" altLang="ko-KR" dirty="0" smtClean="0">
              <a:latin typeface="Bahnschrift Light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ko-KR" sz="2400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Load desired subject’s HRIR from CIPIC sub-directory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004414" y="3277110"/>
            <a:ext cx="4449135" cy="1261645"/>
            <a:chOff x="4355345" y="4230255"/>
            <a:chExt cx="2881989" cy="1520264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4368398" y="4230255"/>
              <a:ext cx="2855884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355345" y="4680992"/>
              <a:ext cx="2881989" cy="630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 smtClean="0">
                  <a:latin typeface="Bahnschrift Light" panose="020B0502040204020203" pitchFamily="34" charset="0"/>
                </a:rPr>
                <a:t>load_cipic_data</a:t>
              </a:r>
              <a:endParaRPr lang="ko-KR" altLang="en-US" sz="2800" dirty="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05" name="그룹 104"/>
          <p:cNvGrpSpPr>
            <a:grpSpLocks noChangeAspect="1"/>
          </p:cNvGrpSpPr>
          <p:nvPr/>
        </p:nvGrpSpPr>
        <p:grpSpPr>
          <a:xfrm>
            <a:off x="8333364" y="1107582"/>
            <a:ext cx="3522800" cy="1677751"/>
            <a:chOff x="764720" y="1215783"/>
            <a:chExt cx="10652400" cy="5073257"/>
          </a:xfrm>
        </p:grpSpPr>
        <p:sp>
          <p:nvSpPr>
            <p:cNvPr id="106" name="오른쪽 화살표 105"/>
            <p:cNvSpPr/>
            <p:nvPr/>
          </p:nvSpPr>
          <p:spPr>
            <a:xfrm>
              <a:off x="4429760" y="210734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7" name="오른쪽 화살표 106"/>
            <p:cNvSpPr/>
            <p:nvPr/>
          </p:nvSpPr>
          <p:spPr>
            <a:xfrm>
              <a:off x="685800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8" name="오른쪽 화살표 107"/>
            <p:cNvSpPr/>
            <p:nvPr/>
          </p:nvSpPr>
          <p:spPr>
            <a:xfrm>
              <a:off x="442976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631440" y="3657600"/>
              <a:ext cx="2011680" cy="2631440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51206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754888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764720" y="4253320"/>
              <a:ext cx="1440000" cy="14400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99771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14" name="오른쪽 화살표 113"/>
            <p:cNvSpPr/>
            <p:nvPr/>
          </p:nvSpPr>
          <p:spPr>
            <a:xfrm>
              <a:off x="213360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5" name="오른쪽 화살표 114"/>
            <p:cNvSpPr/>
            <p:nvPr/>
          </p:nvSpPr>
          <p:spPr>
            <a:xfrm>
              <a:off x="949688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5120640" y="1215783"/>
              <a:ext cx="2012400" cy="201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17" name="오른쪽 화살표 116"/>
            <p:cNvSpPr/>
            <p:nvPr/>
          </p:nvSpPr>
          <p:spPr>
            <a:xfrm rot="5400000">
              <a:off x="5781040" y="323275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3021128" y="1374372"/>
              <a:ext cx="1621990" cy="16219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19" name="오른쪽 화살표 118"/>
            <p:cNvSpPr/>
            <p:nvPr/>
          </p:nvSpPr>
          <p:spPr>
            <a:xfrm>
              <a:off x="2285998" y="2107342"/>
              <a:ext cx="690879" cy="227777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921615" y="1374372"/>
              <a:ext cx="1621990" cy="1621990"/>
            </a:xfrm>
            <a:prstGeom prst="ellipse">
              <a:avLst/>
            </a:prstGeom>
            <a:solidFill>
              <a:srgbClr val="DAE3F3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8639" y="3277110"/>
            <a:ext cx="2378483" cy="1261645"/>
            <a:chOff x="1071417" y="4488873"/>
            <a:chExt cx="2378483" cy="1261645"/>
          </a:xfrm>
        </p:grpSpPr>
        <p:sp>
          <p:nvSpPr>
            <p:cNvPr id="102" name="타원 101"/>
            <p:cNvSpPr/>
            <p:nvPr/>
          </p:nvSpPr>
          <p:spPr>
            <a:xfrm>
              <a:off x="1071417" y="4488873"/>
              <a:ext cx="2355273" cy="126164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071417" y="4888862"/>
              <a:ext cx="2378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i="1" dirty="0" err="1" smtClean="0">
                  <a:latin typeface="Bahnschrift Light" panose="020B0502040204020203" pitchFamily="34" charset="0"/>
                </a:rPr>
                <a:t>subject_number</a:t>
              </a:r>
              <a:endParaRPr lang="ko-KR" altLang="en-US" sz="2400" b="1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122" name="오른쪽 화살표 121"/>
          <p:cNvSpPr/>
          <p:nvPr/>
        </p:nvSpPr>
        <p:spPr>
          <a:xfrm>
            <a:off x="2890334" y="3759891"/>
            <a:ext cx="943072" cy="37887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1" name="그룹 10"/>
          <p:cNvGrpSpPr/>
          <p:nvPr/>
        </p:nvGrpSpPr>
        <p:grpSpPr>
          <a:xfrm>
            <a:off x="9766851" y="3189870"/>
            <a:ext cx="1440000" cy="1440000"/>
            <a:chOff x="10281918" y="4540999"/>
            <a:chExt cx="1440000" cy="1440000"/>
          </a:xfrm>
        </p:grpSpPr>
        <p:sp>
          <p:nvSpPr>
            <p:cNvPr id="103" name="타원 102"/>
            <p:cNvSpPr/>
            <p:nvPr/>
          </p:nvSpPr>
          <p:spPr>
            <a:xfrm>
              <a:off x="10281918" y="4540999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0295730" y="4660834"/>
              <a:ext cx="14123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Bahnschrift Light" panose="020B0502040204020203" pitchFamily="34" charset="0"/>
                </a:rPr>
                <a:t>Both Ear’s HRIR</a:t>
              </a:r>
              <a:endParaRPr lang="ko-KR" altLang="en-US" sz="2400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126" name="오른쪽 화살표 125"/>
          <p:cNvSpPr/>
          <p:nvPr/>
        </p:nvSpPr>
        <p:spPr>
          <a:xfrm>
            <a:off x="8627555" y="3724505"/>
            <a:ext cx="943072" cy="37887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15" y="4614220"/>
            <a:ext cx="1032682" cy="13393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67" y="4636791"/>
            <a:ext cx="2199383" cy="133932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752850" y="6008208"/>
            <a:ext cx="153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Bahnschrift Light" panose="020B0502040204020203" pitchFamily="34" charset="0"/>
              </a:rPr>
              <a:t>1. Access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75306" y="6008207"/>
            <a:ext cx="375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Bahnschrift Light" panose="020B0502040204020203" pitchFamily="34" charset="0"/>
              </a:rPr>
              <a:t>2</a:t>
            </a:r>
            <a:r>
              <a:rPr lang="en-US" altLang="ko-KR" sz="2400" dirty="0" smtClean="0">
                <a:latin typeface="Bahnschrift Light" panose="020B0502040204020203" pitchFamily="34" charset="0"/>
              </a:rPr>
              <a:t>. Load by </a:t>
            </a:r>
            <a:r>
              <a:rPr lang="en-US" altLang="ko-KR" sz="2400" b="1" i="1" dirty="0" err="1" smtClean="0">
                <a:latin typeface="Bahnschrift Light" panose="020B0502040204020203" pitchFamily="34" charset="0"/>
              </a:rPr>
              <a:t>subject_number</a:t>
            </a:r>
            <a:endParaRPr lang="ko-KR" altLang="en-US" sz="2400" b="1" i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#2.2 OBTAIN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PARAMETERS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/>
          <p:cNvGrpSpPr>
            <a:grpSpLocks noChangeAspect="1"/>
          </p:cNvGrpSpPr>
          <p:nvPr/>
        </p:nvGrpSpPr>
        <p:grpSpPr>
          <a:xfrm>
            <a:off x="8333364" y="1107582"/>
            <a:ext cx="3522800" cy="1677751"/>
            <a:chOff x="764720" y="1215783"/>
            <a:chExt cx="10652400" cy="5073257"/>
          </a:xfrm>
        </p:grpSpPr>
        <p:sp>
          <p:nvSpPr>
            <p:cNvPr id="38" name="오른쪽 화살표 37"/>
            <p:cNvSpPr/>
            <p:nvPr/>
          </p:nvSpPr>
          <p:spPr>
            <a:xfrm>
              <a:off x="4429760" y="210734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오른쪽 화살표 38"/>
            <p:cNvSpPr/>
            <p:nvPr/>
          </p:nvSpPr>
          <p:spPr>
            <a:xfrm>
              <a:off x="685800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0" name="오른쪽 화살표 39"/>
            <p:cNvSpPr/>
            <p:nvPr/>
          </p:nvSpPr>
          <p:spPr>
            <a:xfrm>
              <a:off x="442976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631440" y="3657600"/>
              <a:ext cx="2011680" cy="2631440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1206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54888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764720" y="4253320"/>
              <a:ext cx="1440000" cy="14400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99771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213360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949688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8" name="타원 47"/>
            <p:cNvSpPr/>
            <p:nvPr/>
          </p:nvSpPr>
          <p:spPr>
            <a:xfrm>
              <a:off x="5120640" y="1215783"/>
              <a:ext cx="2012400" cy="201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9" name="오른쪽 화살표 48"/>
            <p:cNvSpPr/>
            <p:nvPr/>
          </p:nvSpPr>
          <p:spPr>
            <a:xfrm rot="5400000">
              <a:off x="5781040" y="323275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0" name="타원 49"/>
            <p:cNvSpPr/>
            <p:nvPr/>
          </p:nvSpPr>
          <p:spPr>
            <a:xfrm>
              <a:off x="3021128" y="1374372"/>
              <a:ext cx="1621990" cy="1621990"/>
            </a:xfrm>
            <a:prstGeom prst="ellipse">
              <a:avLst/>
            </a:prstGeom>
            <a:solidFill>
              <a:srgbClr val="DAE3F3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2285998" y="2107342"/>
              <a:ext cx="690879" cy="227777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921615" y="1374372"/>
              <a:ext cx="1621990" cy="16219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</p:grpSp>
      <p:sp>
        <p:nvSpPr>
          <p:cNvPr id="77" name="내용 개체 틀 2"/>
          <p:cNvSpPr>
            <a:spLocks noGrp="1"/>
          </p:cNvSpPr>
          <p:nvPr>
            <p:ph idx="1"/>
          </p:nvPr>
        </p:nvSpPr>
        <p:spPr>
          <a:xfrm>
            <a:off x="488639" y="1425022"/>
            <a:ext cx="7546998" cy="5489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000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To perform Bilinear Interpolation, we need…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88640" y="2265084"/>
            <a:ext cx="4268088" cy="3699031"/>
            <a:chOff x="488640" y="2265084"/>
            <a:chExt cx="4268088" cy="369903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40" y="2265084"/>
              <a:ext cx="4268088" cy="36990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90596" y="3918648"/>
                  <a:ext cx="743083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𝑔𝑟𝑖𝑑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596" y="3918648"/>
                  <a:ext cx="743083" cy="391902"/>
                </a:xfrm>
                <a:prstGeom prst="rect">
                  <a:avLst/>
                </a:prstGeom>
                <a:blipFill>
                  <a:blip r:embed="rId4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2160864" y="2707428"/>
                  <a:ext cx="743083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𝑔𝑟𝑖𝑑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 smtClean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864" y="2707428"/>
                  <a:ext cx="743083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원호 7"/>
            <p:cNvSpPr/>
            <p:nvPr/>
          </p:nvSpPr>
          <p:spPr>
            <a:xfrm>
              <a:off x="1296047" y="2895600"/>
              <a:ext cx="1532497" cy="349931"/>
            </a:xfrm>
            <a:prstGeom prst="arc">
              <a:avLst>
                <a:gd name="adj1" fmla="val 10996265"/>
                <a:gd name="adj2" fmla="val 18383070"/>
              </a:avLst>
            </a:prstGeom>
            <a:ln w="2540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/>
            <p:cNvSpPr/>
            <p:nvPr/>
          </p:nvSpPr>
          <p:spPr>
            <a:xfrm rot="4637470">
              <a:off x="3342862" y="3704689"/>
              <a:ext cx="1532497" cy="349931"/>
            </a:xfrm>
            <a:prstGeom prst="arc">
              <a:avLst>
                <a:gd name="adj1" fmla="val 10996265"/>
                <a:gd name="adj2" fmla="val 1838307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원호 80"/>
            <p:cNvSpPr/>
            <p:nvPr/>
          </p:nvSpPr>
          <p:spPr>
            <a:xfrm rot="11329659">
              <a:off x="3478213" y="3296294"/>
              <a:ext cx="786685" cy="2028511"/>
            </a:xfrm>
            <a:prstGeom prst="arc">
              <a:avLst>
                <a:gd name="adj1" fmla="val 10960548"/>
                <a:gd name="adj2" fmla="val 15095601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원호 83"/>
            <p:cNvSpPr/>
            <p:nvPr/>
          </p:nvSpPr>
          <p:spPr>
            <a:xfrm>
              <a:off x="2857233" y="2914506"/>
              <a:ext cx="1532497" cy="349931"/>
            </a:xfrm>
            <a:prstGeom prst="arc">
              <a:avLst>
                <a:gd name="adj1" fmla="val 10996265"/>
                <a:gd name="adj2" fmla="val 18383070"/>
              </a:avLst>
            </a:prstGeom>
            <a:ln w="25400">
              <a:solidFill>
                <a:schemeClr val="tx1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84551" y="3816373"/>
            <a:ext cx="6897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 Light" panose="020B0502040204020203" pitchFamily="34" charset="0"/>
              </a:rPr>
              <a:t>2</a:t>
            </a:r>
            <a:r>
              <a:rPr lang="en-US" altLang="ko-KR" sz="2800" dirty="0" smtClean="0">
                <a:latin typeface="Bahnschrift Light" panose="020B0502040204020203" pitchFamily="34" charset="0"/>
              </a:rPr>
              <a:t>. Size of grid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884551" y="4447167"/>
            <a:ext cx="7079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Bahnschrift Light" panose="020B0502040204020203" pitchFamily="34" charset="0"/>
              </a:rPr>
              <a:t>3. Positional difference between grid vertex</a:t>
            </a:r>
            <a:endParaRPr lang="ko-KR" alt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84551" y="2815162"/>
            <a:ext cx="68976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Bahnschrift Light" panose="020B0502040204020203" pitchFamily="34" charset="0"/>
              </a:rPr>
              <a:t>1. Grid vertex’s HRIR</a:t>
            </a:r>
          </a:p>
          <a:p>
            <a:r>
              <a:rPr lang="en-US" altLang="ko-KR" sz="2400" dirty="0" smtClean="0">
                <a:latin typeface="Bahnschrift Light" panose="020B0502040204020203" pitchFamily="34" charset="0"/>
              </a:rPr>
              <a:t>- </a:t>
            </a:r>
            <a:r>
              <a:rPr lang="en-US" altLang="ko-KR" sz="2200" dirty="0">
                <a:latin typeface="Bahnschrift Light" panose="020B0502040204020203" pitchFamily="34" charset="0"/>
              </a:rPr>
              <a:t>HRIR is </a:t>
            </a:r>
            <a:r>
              <a:rPr lang="en-US" altLang="ko-KR" sz="2200" dirty="0" smtClean="0">
                <a:latin typeface="Bahnschrift Light" panose="020B0502040204020203" pitchFamily="34" charset="0"/>
              </a:rPr>
              <a:t>measured </a:t>
            </a:r>
            <a:r>
              <a:rPr lang="en-US" altLang="ko-KR" sz="2200" dirty="0">
                <a:latin typeface="Bahnschrift Light" panose="020B0502040204020203" pitchFamily="34" charset="0"/>
              </a:rPr>
              <a:t>at the </a:t>
            </a:r>
            <a:r>
              <a:rPr lang="en-US" altLang="ko-KR" sz="2200" dirty="0" smtClean="0">
                <a:latin typeface="Bahnschrift Light" panose="020B0502040204020203" pitchFamily="34" charset="0"/>
              </a:rPr>
              <a:t>grid vertex only. </a:t>
            </a:r>
            <a:endParaRPr lang="ko-KR" altLang="en-US" sz="22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#2.2 OBTAIN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PARAMETERS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내용 개체 틀 2"/>
          <p:cNvSpPr>
            <a:spLocks noGrp="1"/>
          </p:cNvSpPr>
          <p:nvPr>
            <p:ph idx="1"/>
          </p:nvPr>
        </p:nvSpPr>
        <p:spPr>
          <a:xfrm>
            <a:off x="488639" y="1425022"/>
            <a:ext cx="7546998" cy="5489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000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However, grid size varies with position.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35465" y="2112110"/>
            <a:ext cx="4182456" cy="4346545"/>
            <a:chOff x="535464" y="2112110"/>
            <a:chExt cx="4660113" cy="4346545"/>
          </a:xfrm>
        </p:grpSpPr>
        <p:pic>
          <p:nvPicPr>
            <p:cNvPr id="32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25" b="89286" l="3077" r="96264">
                          <a14:foregroundMark x1="74725" y1="43750" x2="72967" y2="49554"/>
                          <a14:foregroundMark x1="59341" y1="82589" x2="54286" y2="67857"/>
                          <a14:foregroundMark x1="53407" y1="66518" x2="52308" y2="49554"/>
                          <a14:foregroundMark x1="52088" y1="48214" x2="54286" y2="33036"/>
                          <a14:foregroundMark x1="55165" y1="28571" x2="61978" y2="15179"/>
                          <a14:foregroundMark x1="62637" y1="14286" x2="69670" y2="8036"/>
                          <a14:foregroundMark x1="70769" y1="8482" x2="76923" y2="8482"/>
                          <a14:foregroundMark x1="77582" y1="9375" x2="84615" y2="15179"/>
                          <a14:foregroundMark x1="67692" y1="28571" x2="63077" y2="46429"/>
                          <a14:foregroundMark x1="80659" y1="35714" x2="89011" y2="46429"/>
                          <a14:foregroundMark x1="80659" y1="55804" x2="89011" y2="62054"/>
                          <a14:foregroundMark x1="81099" y1="65625" x2="85714" y2="74107"/>
                          <a14:foregroundMark x1="78462" y1="59821" x2="79121" y2="62054"/>
                          <a14:foregroundMark x1="65714" y1="40625" x2="75604" y2="40625"/>
                          <a14:foregroundMark x1="68132" y1="59375" x2="64396" y2="68750"/>
                          <a14:foregroundMark x1="68791" y1="61161" x2="67473" y2="63839"/>
                          <a14:foregroundMark x1="77143" y1="59821" x2="81319" y2="67857"/>
                          <a14:foregroundMark x1="81758" y1="68750" x2="87033" y2="79464"/>
                          <a14:foregroundMark x1="27253" y1="49554" x2="19780" y2="39732"/>
                          <a14:foregroundMark x1="21538" y1="66518" x2="19341" y2="19196"/>
                          <a14:foregroundMark x1="24835" y1="51786" x2="25934" y2="10268"/>
                          <a14:foregroundMark x1="29670" y1="41964" x2="32747" y2="12946"/>
                          <a14:foregroundMark x1="30330" y1="54911" x2="44615" y2="53571"/>
                          <a14:foregroundMark x1="26813" y1="55804" x2="42637" y2="64286"/>
                          <a14:foregroundMark x1="23736" y1="57143" x2="32088" y2="74107"/>
                          <a14:foregroundMark x1="23956" y1="60714" x2="25275" y2="78571"/>
                          <a14:foregroundMark x1="27912" y1="65625" x2="30330" y2="79464"/>
                          <a14:foregroundMark x1="23956" y1="50893" x2="15385" y2="75446"/>
                          <a14:foregroundMark x1="24396" y1="57143" x2="20220" y2="79018"/>
                          <a14:foregroundMark x1="25275" y1="57143" x2="26154" y2="80357"/>
                          <a14:foregroundMark x1="43077" y1="66964" x2="38242" y2="66964"/>
                          <a14:foregroundMark x1="44835" y1="63393" x2="40440" y2="63393"/>
                          <a14:foregroundMark x1="9670" y1="26339" x2="15824" y2="26786"/>
                          <a14:foregroundMark x1="16044" y1="76339" x2="18681" y2="78571"/>
                          <a14:foregroundMark x1="21099" y1="79464" x2="27473" y2="79911"/>
                          <a14:foregroundMark x1="31209" y1="79911" x2="33626" y2="772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" t="5004" r="50355" b="12756"/>
            <a:stretch/>
          </p:blipFill>
          <p:spPr bwMode="auto">
            <a:xfrm>
              <a:off x="535464" y="2112110"/>
              <a:ext cx="2178561" cy="2094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25" b="89286" l="3077" r="96264">
                          <a14:foregroundMark x1="74725" y1="43750" x2="72967" y2="49554"/>
                          <a14:foregroundMark x1="59341" y1="82589" x2="54286" y2="67857"/>
                          <a14:foregroundMark x1="53407" y1="66518" x2="52308" y2="49554"/>
                          <a14:foregroundMark x1="52088" y1="48214" x2="54286" y2="33036"/>
                          <a14:foregroundMark x1="55165" y1="28571" x2="61978" y2="15179"/>
                          <a14:foregroundMark x1="62637" y1="14286" x2="69670" y2="8036"/>
                          <a14:foregroundMark x1="70769" y1="8482" x2="76923" y2="8482"/>
                          <a14:foregroundMark x1="77582" y1="9375" x2="84615" y2="15179"/>
                          <a14:foregroundMark x1="67692" y1="28571" x2="63077" y2="46429"/>
                          <a14:foregroundMark x1="80659" y1="35714" x2="89011" y2="46429"/>
                          <a14:foregroundMark x1="80659" y1="55804" x2="89011" y2="62054"/>
                          <a14:foregroundMark x1="81099" y1="65625" x2="85714" y2="74107"/>
                          <a14:foregroundMark x1="78462" y1="59821" x2="79121" y2="62054"/>
                          <a14:foregroundMark x1="65714" y1="40625" x2="75604" y2="40625"/>
                          <a14:foregroundMark x1="68132" y1="59375" x2="64396" y2="68750"/>
                          <a14:foregroundMark x1="68791" y1="61161" x2="67473" y2="63839"/>
                          <a14:foregroundMark x1="77143" y1="59821" x2="81319" y2="67857"/>
                          <a14:foregroundMark x1="81758" y1="68750" x2="87033" y2="79464"/>
                          <a14:foregroundMark x1="27253" y1="49554" x2="19780" y2="39732"/>
                          <a14:foregroundMark x1="21538" y1="66518" x2="19341" y2="19196"/>
                          <a14:foregroundMark x1="24835" y1="51786" x2="25934" y2="10268"/>
                          <a14:foregroundMark x1="29670" y1="41964" x2="32747" y2="12946"/>
                          <a14:foregroundMark x1="30330" y1="54911" x2="44615" y2="53571"/>
                          <a14:foregroundMark x1="26813" y1="55804" x2="42637" y2="64286"/>
                          <a14:foregroundMark x1="23736" y1="57143" x2="32088" y2="74107"/>
                          <a14:foregroundMark x1="23956" y1="60714" x2="25275" y2="78571"/>
                          <a14:foregroundMark x1="27912" y1="65625" x2="30330" y2="79464"/>
                          <a14:foregroundMark x1="23956" y1="50893" x2="15385" y2="75446"/>
                          <a14:foregroundMark x1="24396" y1="57143" x2="20220" y2="79018"/>
                          <a14:foregroundMark x1="25275" y1="57143" x2="26154" y2="80357"/>
                          <a14:foregroundMark x1="43077" y1="66964" x2="38242" y2="66964"/>
                          <a14:foregroundMark x1="44835" y1="63393" x2="40440" y2="63393"/>
                          <a14:foregroundMark x1="9670" y1="26339" x2="15824" y2="26786"/>
                          <a14:foregroundMark x1="16044" y1="76339" x2="18681" y2="78571"/>
                          <a14:foregroundMark x1="21099" y1="79464" x2="27473" y2="79911"/>
                          <a14:foregroundMark x1="31209" y1="79911" x2="33626" y2="772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1" t="3693" r="4249" b="12725"/>
            <a:stretch/>
          </p:blipFill>
          <p:spPr bwMode="auto">
            <a:xfrm>
              <a:off x="571894" y="4330180"/>
              <a:ext cx="2178561" cy="212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977549" y="2264396"/>
                  <a:ext cx="2218028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azimuth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: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−45</m:t>
                      </m:r>
                    </m:oMath>
                  </a14:m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˚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~ 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+45</m:t>
                      </m:r>
                    </m:oMath>
                  </a14:m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˚ (interval of 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5</m:t>
                      </m:r>
                      <m:r>
                        <m:rPr>
                          <m:nor/>
                        </m:rP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m:t>˚</m:t>
                      </m:r>
                    </m:oMath>
                  </a14:m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)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±55</m:t>
                      </m:r>
                      <m:r>
                        <m:rPr>
                          <m:nor/>
                        </m:rP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m:t>˚</m:t>
                      </m:r>
                      <m:r>
                        <m:rPr>
                          <m:nor/>
                        </m:rP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m:t>, </m:t>
                      </m:r>
                      <m:r>
                        <a:rPr kumimoji="0" lang="en-US" altLang="ko-KR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±65</m:t>
                      </m:r>
                      <m:r>
                        <m:rPr>
                          <m:nor/>
                        </m:rP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m:t>˚</m:t>
                      </m:r>
                    </m:oMath>
                  </a14:m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±80</m:t>
                      </m:r>
                      <m:r>
                        <m:rPr>
                          <m:nor/>
                        </m:rP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m:t>˚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7549" y="2264396"/>
                  <a:ext cx="2218028" cy="1477328"/>
                </a:xfrm>
                <a:prstGeom prst="rect">
                  <a:avLst/>
                </a:prstGeom>
                <a:blipFill>
                  <a:blip r:embed="rId5"/>
                  <a:stretch>
                    <a:fillRect l="-2446" t="-2058" b="-53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977549" y="4620047"/>
                  <a:ext cx="221802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elevation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: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−45</m:t>
                      </m:r>
                    </m:oMath>
                  </a14:m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˚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~ 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+230.625</m:t>
                      </m:r>
                      <m:r>
                        <m:rPr>
                          <m:nor/>
                        </m:rP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m:t>˚</m:t>
                      </m:r>
                    </m:oMath>
                  </a14:m>
                  <a:endPara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(interval of</a:t>
                  </a:r>
                  <a14:m>
                    <m:oMath xmlns:m="http://schemas.openxmlformats.org/officeDocument/2006/math">
                      <m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5.625</m:t>
                      </m:r>
                      <m:r>
                        <m:rPr>
                          <m:nor/>
                        </m:rP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m:t>˚</m:t>
                      </m:r>
                    </m:oMath>
                  </a14:m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)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7549" y="4620047"/>
                  <a:ext cx="2218027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2446" t="-3046" r="-6422" b="-710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직사각형 52"/>
          <p:cNvSpPr/>
          <p:nvPr/>
        </p:nvSpPr>
        <p:spPr>
          <a:xfrm>
            <a:off x="5769283" y="4032141"/>
            <a:ext cx="1800000" cy="1008000"/>
          </a:xfrm>
          <a:prstGeom prst="rect">
            <a:avLst/>
          </a:prstGeom>
          <a:solidFill>
            <a:schemeClr val="bg1"/>
          </a:solidFill>
          <a:ln w="317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769283" y="5303998"/>
            <a:ext cx="2700000" cy="1008000"/>
          </a:xfrm>
          <a:prstGeom prst="rect">
            <a:avLst/>
          </a:prstGeom>
          <a:solidFill>
            <a:schemeClr val="bg1"/>
          </a:solidFill>
          <a:ln w="317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078130" y="2368382"/>
            <a:ext cx="1564625" cy="1399902"/>
            <a:chOff x="5152978" y="5018919"/>
            <a:chExt cx="1564625" cy="1399902"/>
          </a:xfrm>
        </p:grpSpPr>
        <p:sp>
          <p:nvSpPr>
            <p:cNvPr id="61" name="직사각형 60"/>
            <p:cNvSpPr/>
            <p:nvPr/>
          </p:nvSpPr>
          <p:spPr>
            <a:xfrm>
              <a:off x="5817603" y="5410821"/>
              <a:ext cx="900000" cy="1008000"/>
            </a:xfrm>
            <a:prstGeom prst="rect">
              <a:avLst/>
            </a:prstGeom>
            <a:solidFill>
              <a:schemeClr val="bg1"/>
            </a:solidFill>
            <a:ln w="3175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896061" y="5018919"/>
                  <a:ext cx="743083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𝑔𝑟𝑖𝑑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 smtClean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6061" y="5018919"/>
                  <a:ext cx="743083" cy="391902"/>
                </a:xfrm>
                <a:prstGeom prst="rect">
                  <a:avLst/>
                </a:prstGeom>
                <a:blipFill>
                  <a:blip r:embed="rId7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152978" y="5718870"/>
                  <a:ext cx="743083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𝑔𝑟𝑖𝑑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978" y="5718870"/>
                  <a:ext cx="743083" cy="391902"/>
                </a:xfrm>
                <a:prstGeom prst="rect">
                  <a:avLst/>
                </a:prstGeom>
                <a:blipFill>
                  <a:blip r:embed="rId8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790257" y="2760284"/>
                <a:ext cx="2836067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Bahnschrift Light" panose="020B0502040204020203" pitchFamily="34" charset="0"/>
                  </a:rPr>
                  <a:t>Azimuth: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−45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˚~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+45</m:t>
                    </m:r>
                  </m:oMath>
                </a14:m>
                <a:r>
                  <a:rPr lang="en-US" altLang="ko-KR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˚</a:t>
                </a:r>
              </a:p>
              <a:p>
                <a:endParaRPr lang="en-US" altLang="ko-KR" dirty="0">
                  <a:solidFill>
                    <a:prstClr val="black"/>
                  </a:solidFill>
                  <a:latin typeface="Bahnschrift Light" panose="020B0502040204020203" pitchFamily="34" charset="0"/>
                </a:endParaRPr>
              </a:p>
              <a:p>
                <a:r>
                  <a:rPr lang="en-US" altLang="ko-KR" dirty="0" smtClean="0">
                    <a:latin typeface="Bahnschrift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𝑔𝑟𝑖𝑑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=5°,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𝑔𝑟𝑖𝑑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=5.625°</m:t>
                    </m:r>
                  </m:oMath>
                </a14:m>
                <a:endParaRPr lang="ko-KR" altLang="en-US" dirty="0">
                  <a:latin typeface="Bahnschrift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257" y="2760284"/>
                <a:ext cx="2836067" cy="945900"/>
              </a:xfrm>
              <a:prstGeom prst="rect">
                <a:avLst/>
              </a:prstGeom>
              <a:blipFill>
                <a:blip r:embed="rId9"/>
                <a:stretch>
                  <a:fillRect l="-1935" t="-3871" b="-3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697036" y="4063191"/>
                <a:ext cx="2956242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Bahnschrift Light" panose="020B0502040204020203" pitchFamily="34" charset="0"/>
                  </a:rPr>
                  <a:t>Azimuth: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˚~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r>
                  <a:rPr lang="en-US" altLang="ko-KR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˚</a:t>
                </a:r>
              </a:p>
              <a:p>
                <a:endParaRPr lang="en-US" altLang="ko-KR" dirty="0">
                  <a:solidFill>
                    <a:prstClr val="black"/>
                  </a:solidFill>
                  <a:latin typeface="Bahnschrift Light" panose="020B0502040204020203" pitchFamily="34" charset="0"/>
                </a:endParaRPr>
              </a:p>
              <a:p>
                <a:r>
                  <a:rPr lang="en-US" altLang="ko-KR" dirty="0" smtClean="0">
                    <a:latin typeface="Bahnschrift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𝑔𝑟𝑖𝑑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=10°,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𝑔𝑟𝑖𝑑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=5.625°</m:t>
                    </m:r>
                  </m:oMath>
                </a14:m>
                <a:endParaRPr lang="ko-KR" altLang="en-US" dirty="0">
                  <a:latin typeface="Bahnschrift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036" y="4063191"/>
                <a:ext cx="2956242" cy="945900"/>
              </a:xfrm>
              <a:prstGeom prst="rect">
                <a:avLst/>
              </a:prstGeom>
              <a:blipFill>
                <a:blip r:embed="rId10"/>
                <a:stretch>
                  <a:fillRect l="-1856" t="-3871" b="-3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8582392" y="5335048"/>
                <a:ext cx="2956242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Bahnschrift Light" panose="020B0502040204020203" pitchFamily="34" charset="0"/>
                  </a:rPr>
                  <a:t>Azimuth: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±6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˚~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80</m:t>
                    </m:r>
                  </m:oMath>
                </a14:m>
                <a:r>
                  <a:rPr lang="en-US" altLang="ko-KR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˚</a:t>
                </a:r>
              </a:p>
              <a:p>
                <a:endParaRPr lang="en-US" altLang="ko-KR" dirty="0">
                  <a:solidFill>
                    <a:prstClr val="black"/>
                  </a:solidFill>
                  <a:latin typeface="Bahnschrift Light" panose="020B0502040204020203" pitchFamily="34" charset="0"/>
                </a:endParaRPr>
              </a:p>
              <a:p>
                <a:r>
                  <a:rPr lang="en-US" altLang="ko-KR" dirty="0" smtClean="0">
                    <a:latin typeface="Bahnschrift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𝑔𝑟𝑖𝑑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=15°,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𝑔𝑟𝑖𝑑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=5.625°</m:t>
                    </m:r>
                  </m:oMath>
                </a14:m>
                <a:endParaRPr lang="ko-KR" altLang="en-US" dirty="0">
                  <a:latin typeface="Bahnschrift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392" y="5335048"/>
                <a:ext cx="2956242" cy="945900"/>
              </a:xfrm>
              <a:prstGeom prst="rect">
                <a:avLst/>
              </a:prstGeom>
              <a:blipFill>
                <a:blip r:embed="rId11"/>
                <a:stretch>
                  <a:fillRect l="-1856" t="-3226" b="-3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6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#2.2 OBTAIN PARAMETERS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내용 개체 틀 2"/>
          <p:cNvSpPr>
            <a:spLocks noGrp="1"/>
          </p:cNvSpPr>
          <p:nvPr>
            <p:ph idx="1"/>
          </p:nvPr>
        </p:nvSpPr>
        <p:spPr>
          <a:xfrm>
            <a:off x="2372901" y="1038924"/>
            <a:ext cx="9489247" cy="5419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000" dirty="0" smtClean="0">
                <a:latin typeface="Bahnschrift Light" panose="020B0502040204020203" pitchFamily="34" charset="0"/>
                <a:cs typeface="Arial" panose="020B0604020202020204" pitchFamily="34" charset="0"/>
              </a:rPr>
              <a:t>Therefore, we need to identify grids by giving an index.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03826" y="5316950"/>
            <a:ext cx="58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127279" y="5307069"/>
            <a:ext cx="58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33910" y="5455450"/>
            <a:ext cx="9044926" cy="1280584"/>
            <a:chOff x="234646" y="2190686"/>
            <a:chExt cx="11238371" cy="1280584"/>
          </a:xfrm>
        </p:grpSpPr>
        <p:cxnSp>
          <p:nvCxnSpPr>
            <p:cNvPr id="86" name="직선 화살표 연결선 85"/>
            <p:cNvCxnSpPr/>
            <p:nvPr/>
          </p:nvCxnSpPr>
          <p:spPr>
            <a:xfrm flipV="1">
              <a:off x="646545" y="2807855"/>
              <a:ext cx="10750460" cy="27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68655" y="2587726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339322" y="2587726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2271194" y="2587726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11172857" y="2597499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8416319" y="2587726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6923926" y="2590621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72384" y="2216221"/>
              <a:ext cx="756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56002" y="2190686"/>
              <a:ext cx="447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158649" y="2194506"/>
              <a:ext cx="288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34646" y="3101938"/>
                  <a:ext cx="8518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-80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646" y="3101938"/>
                  <a:ext cx="85183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540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2976754" y="3099787"/>
                  <a:ext cx="891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-55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754" y="3099787"/>
                  <a:ext cx="89160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780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TextBox 104"/>
            <p:cNvSpPr txBox="1"/>
            <p:nvPr/>
          </p:nvSpPr>
          <p:spPr>
            <a:xfrm>
              <a:off x="10893791" y="2229940"/>
              <a:ext cx="558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24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0800301" y="3082901"/>
                  <a:ext cx="6727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80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301" y="3082901"/>
                  <a:ext cx="67271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8989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TextBox 106"/>
            <p:cNvSpPr txBox="1"/>
            <p:nvPr/>
          </p:nvSpPr>
          <p:spPr>
            <a:xfrm>
              <a:off x="6615036" y="2248984"/>
              <a:ext cx="61776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20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133942" y="2234317"/>
              <a:ext cx="56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21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644169" y="3081969"/>
                  <a:ext cx="6726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40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4169" y="3081969"/>
                  <a:ext cx="67267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227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8133942" y="3061767"/>
                  <a:ext cx="6551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45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3942" y="3061767"/>
                  <a:ext cx="65513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195" t="-100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/>
          <p:cNvSpPr txBox="1"/>
          <p:nvPr/>
        </p:nvSpPr>
        <p:spPr>
          <a:xfrm>
            <a:off x="5516151" y="5916785"/>
            <a:ext cx="58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138436" y="5897348"/>
            <a:ext cx="58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717660" y="5861252"/>
                <a:ext cx="148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Azimuth</a:t>
                </a:r>
                <a14:m>
                  <m:oMath xmlns:m="http://schemas.openxmlformats.org/officeDocument/2006/math">
                    <m:r>
                      <a:rPr kumimoji="0" lang="en-US" altLang="ko-KR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ko-KR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𝜽</m:t>
                    </m:r>
                    <m:r>
                      <a:rPr kumimoji="0" lang="en-US" altLang="ko-KR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660" y="5861252"/>
                <a:ext cx="1485670" cy="369332"/>
              </a:xfrm>
              <a:prstGeom prst="rect">
                <a:avLst/>
              </a:prstGeom>
              <a:blipFill>
                <a:blip r:embed="rId8"/>
                <a:stretch>
                  <a:fillRect l="-327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/>
          <p:cNvSpPr txBox="1"/>
          <p:nvPr/>
        </p:nvSpPr>
        <p:spPr>
          <a:xfrm rot="16200000">
            <a:off x="457623" y="3760228"/>
            <a:ext cx="2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2" name="TextBox 151"/>
          <p:cNvSpPr txBox="1"/>
          <p:nvPr/>
        </p:nvSpPr>
        <p:spPr>
          <a:xfrm rot="16200000">
            <a:off x="457622" y="1726811"/>
            <a:ext cx="2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3" name="그룹 152"/>
          <p:cNvGrpSpPr/>
          <p:nvPr/>
        </p:nvGrpSpPr>
        <p:grpSpPr>
          <a:xfrm rot="16200000">
            <a:off x="-1663953" y="2830856"/>
            <a:ext cx="5087450" cy="1923212"/>
            <a:chOff x="191828" y="1693831"/>
            <a:chExt cx="11247680" cy="1923212"/>
          </a:xfrm>
        </p:grpSpPr>
        <p:cxnSp>
          <p:nvCxnSpPr>
            <p:cNvPr id="158" name="직선 화살표 연결선 157"/>
            <p:cNvCxnSpPr/>
            <p:nvPr/>
          </p:nvCxnSpPr>
          <p:spPr>
            <a:xfrm flipV="1">
              <a:off x="646545" y="2807855"/>
              <a:ext cx="10750460" cy="27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668655" y="2587726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339320" y="2587726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11031321" y="2569586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8690058" y="2581573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 rot="5400000">
                  <a:off x="334941" y="1813835"/>
                  <a:ext cx="726976" cy="1013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-45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34941" y="1813835"/>
                  <a:ext cx="726976" cy="1013201"/>
                </a:xfrm>
                <a:prstGeom prst="rect">
                  <a:avLst/>
                </a:prstGeom>
                <a:blipFill>
                  <a:blip r:embed="rId9"/>
                  <a:stretch>
                    <a:fillRect l="-1681" t="-6667" b="-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/>
                <p:cNvSpPr txBox="1"/>
                <p:nvPr/>
              </p:nvSpPr>
              <p:spPr>
                <a:xfrm rot="5400000">
                  <a:off x="1431824" y="1800314"/>
                  <a:ext cx="1141732" cy="928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-39.375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31824" y="1800314"/>
                  <a:ext cx="1141732" cy="928766"/>
                </a:xfrm>
                <a:prstGeom prst="rect">
                  <a:avLst/>
                </a:prstGeom>
                <a:blipFill>
                  <a:blip r:embed="rId10"/>
                  <a:stretch>
                    <a:fillRect l="-3209" t="-44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 rot="5400000">
                  <a:off x="2732934" y="1806606"/>
                  <a:ext cx="1110172" cy="1013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-33.75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732934" y="1806606"/>
                  <a:ext cx="1110172" cy="1013201"/>
                </a:xfrm>
                <a:prstGeom prst="rect">
                  <a:avLst/>
                </a:prstGeom>
                <a:blipFill>
                  <a:blip r:embed="rId11"/>
                  <a:stretch>
                    <a:fillRect l="-4396" t="-6667" b="-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TextBox 167"/>
            <p:cNvSpPr txBox="1"/>
            <p:nvPr/>
          </p:nvSpPr>
          <p:spPr>
            <a:xfrm rot="5400000">
              <a:off x="665424" y="2810930"/>
              <a:ext cx="218237" cy="816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 rot="5400000">
              <a:off x="1893742" y="2757482"/>
              <a:ext cx="269896" cy="101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 rot="5400000">
              <a:off x="3221379" y="2808802"/>
              <a:ext cx="242464" cy="816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/>
                <p:cNvSpPr txBox="1"/>
                <p:nvPr/>
              </p:nvSpPr>
              <p:spPr>
                <a:xfrm rot="5400000">
                  <a:off x="10556303" y="1777092"/>
                  <a:ext cx="866185" cy="844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230.625</a:t>
                  </a:r>
                  <a14:m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1" name="TextBox 1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556303" y="1777092"/>
                  <a:ext cx="866185" cy="844334"/>
                </a:xfrm>
                <a:prstGeom prst="rect">
                  <a:avLst/>
                </a:prstGeom>
                <a:blipFill>
                  <a:blip r:embed="rId12"/>
                  <a:stretch>
                    <a:fillRect l="-2098" t="-31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TextBox 171"/>
            <p:cNvSpPr txBox="1"/>
            <p:nvPr/>
          </p:nvSpPr>
          <p:spPr>
            <a:xfrm rot="5400000">
              <a:off x="10707014" y="2756854"/>
              <a:ext cx="451788" cy="1013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49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4" name="TextBox 173"/>
                <p:cNvSpPr txBox="1"/>
                <p:nvPr/>
              </p:nvSpPr>
              <p:spPr>
                <a:xfrm rot="5400000">
                  <a:off x="8387505" y="1869372"/>
                  <a:ext cx="684179" cy="816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135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387505" y="1869372"/>
                  <a:ext cx="684179" cy="816544"/>
                </a:xfrm>
                <a:prstGeom prst="rect">
                  <a:avLst/>
                </a:prstGeom>
                <a:blipFill>
                  <a:blip r:embed="rId13"/>
                  <a:stretch>
                    <a:fillRect l="-7143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6" name="TextBox 175"/>
            <p:cNvSpPr txBox="1"/>
            <p:nvPr/>
          </p:nvSpPr>
          <p:spPr>
            <a:xfrm rot="5400000">
              <a:off x="8407603" y="2782323"/>
              <a:ext cx="447326" cy="101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32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77" name="직선 연결선 176"/>
            <p:cNvCxnSpPr/>
            <p:nvPr/>
          </p:nvCxnSpPr>
          <p:spPr>
            <a:xfrm>
              <a:off x="6915167" y="2573257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 rot="5400000">
                  <a:off x="6359563" y="1779375"/>
                  <a:ext cx="1016706" cy="928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1</a:t>
                  </a: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29.375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8" name="TextBox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359563" y="1779375"/>
                  <a:ext cx="1016706" cy="928766"/>
                </a:xfrm>
                <a:prstGeom prst="rect">
                  <a:avLst/>
                </a:prstGeom>
                <a:blipFill>
                  <a:blip r:embed="rId14"/>
                  <a:stretch>
                    <a:fillRect l="-2994" t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TextBox 178"/>
            <p:cNvSpPr txBox="1"/>
            <p:nvPr/>
          </p:nvSpPr>
          <p:spPr>
            <a:xfrm rot="5400000">
              <a:off x="6696761" y="2939291"/>
              <a:ext cx="538960" cy="816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31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81" name="직선 연결선 180"/>
            <p:cNvCxnSpPr/>
            <p:nvPr/>
          </p:nvCxnSpPr>
          <p:spPr>
            <a:xfrm>
              <a:off x="2079278" y="2576778"/>
              <a:ext cx="3290" cy="49567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/>
          <p:cNvSpPr txBox="1"/>
          <p:nvPr/>
        </p:nvSpPr>
        <p:spPr>
          <a:xfrm rot="16200000">
            <a:off x="954590" y="3760228"/>
            <a:ext cx="2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TextBox 154"/>
          <p:cNvSpPr txBox="1"/>
          <p:nvPr/>
        </p:nvSpPr>
        <p:spPr>
          <a:xfrm rot="16200000">
            <a:off x="949180" y="1726810"/>
            <a:ext cx="2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278069" y="860993"/>
                <a:ext cx="1563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Elevation</a:t>
                </a:r>
                <a14:m>
                  <m:oMath xmlns:m="http://schemas.openxmlformats.org/officeDocument/2006/math">
                    <m:r>
                      <a:rPr kumimoji="0" lang="en-US" altLang="ko-KR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ko-KR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𝝓</m:t>
                    </m:r>
                    <m:r>
                      <a:rPr kumimoji="0" lang="en-US" altLang="ko-KR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9" y="860993"/>
                <a:ext cx="1563657" cy="369332"/>
              </a:xfrm>
              <a:prstGeom prst="rect">
                <a:avLst/>
              </a:prstGeom>
              <a:blipFill>
                <a:blip r:embed="rId15"/>
                <a:stretch>
                  <a:fillRect l="-351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015460" y="6357938"/>
                <a:ext cx="665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-65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60" y="6357938"/>
                <a:ext cx="665516" cy="369332"/>
              </a:xfrm>
              <a:prstGeom prst="rect">
                <a:avLst/>
              </a:prstGeom>
              <a:blipFill>
                <a:blip r:embed="rId16"/>
                <a:stretch>
                  <a:fillRect l="-8257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/>
          <p:cNvCxnSpPr>
            <a:stCxn id="176" idx="3"/>
            <a:endCxn id="81" idx="1"/>
          </p:cNvCxnSpPr>
          <p:nvPr/>
        </p:nvCxnSpPr>
        <p:spPr>
          <a:xfrm>
            <a:off x="1736921" y="2518936"/>
            <a:ext cx="88686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7076988" y="1793968"/>
            <a:ext cx="22008" cy="366148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8289035" y="1793968"/>
            <a:ext cx="15804" cy="366148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736921" y="3281830"/>
            <a:ext cx="88686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716906" y="3346890"/>
            <a:ext cx="36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340672" y="3301371"/>
            <a:ext cx="27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264715" y="2137175"/>
            <a:ext cx="27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770719" y="2155519"/>
            <a:ext cx="27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163148" y="2691437"/>
            <a:ext cx="104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(20,31)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76988" y="2518936"/>
            <a:ext cx="1212047" cy="774722"/>
          </a:xfrm>
          <a:prstGeom prst="rect">
            <a:avLst/>
          </a:prstGeom>
          <a:solidFill>
            <a:schemeClr val="tx1">
              <a:lumMod val="65000"/>
              <a:lumOff val="3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7414558" y="3340329"/>
                <a:ext cx="638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5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558" y="3340329"/>
                <a:ext cx="638101" cy="369332"/>
              </a:xfrm>
              <a:prstGeom prst="rect">
                <a:avLst/>
              </a:prstGeom>
              <a:blipFill>
                <a:blip r:embed="rId20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6244811" y="2727834"/>
                <a:ext cx="87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5.625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811" y="2727834"/>
                <a:ext cx="872796" cy="369332"/>
              </a:xfrm>
              <a:prstGeom prst="rect">
                <a:avLst/>
              </a:prstGeom>
              <a:blipFill>
                <a:blip r:embed="rId21"/>
                <a:stretch>
                  <a:fillRect l="-277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타원 36"/>
          <p:cNvSpPr/>
          <p:nvPr/>
        </p:nvSpPr>
        <p:spPr>
          <a:xfrm>
            <a:off x="7022988" y="246921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8228701" y="246921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8228701" y="322402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7022988" y="322402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0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OBJECTIVE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330158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Bahnschrift SemiLight" panose="020B0502040204020203" pitchFamily="34" charset="0"/>
                <a:ea typeface="Yu Gothic Light" panose="020B0300000000000000" pitchFamily="34" charset="-128"/>
              </a:rPr>
              <a:t>“Making a intuitive tool for audio creators to utilize spatial sound effects.”</a:t>
            </a:r>
            <a:endParaRPr lang="ko-KR" altLang="en-US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1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#2.2 OBTAIN PARAMETERS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381442" y="2173084"/>
            <a:ext cx="3092784" cy="2063980"/>
            <a:chOff x="4368398" y="4230255"/>
            <a:chExt cx="1774130" cy="1520264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368398" y="4230255"/>
              <a:ext cx="1774130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94777" y="4781241"/>
              <a:ext cx="1721370" cy="34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get_cipic_index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오른쪽 화살표 31"/>
          <p:cNvSpPr/>
          <p:nvPr/>
        </p:nvSpPr>
        <p:spPr>
          <a:xfrm>
            <a:off x="7612340" y="3590427"/>
            <a:ext cx="877687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45516" y="2173085"/>
            <a:ext cx="3366337" cy="2063980"/>
            <a:chOff x="845516" y="2173085"/>
            <a:chExt cx="3366337" cy="2063980"/>
          </a:xfrm>
        </p:grpSpPr>
        <p:sp>
          <p:nvSpPr>
            <p:cNvPr id="30" name="오른쪽 화살표 29"/>
            <p:cNvSpPr/>
            <p:nvPr/>
          </p:nvSpPr>
          <p:spPr>
            <a:xfrm>
              <a:off x="3268781" y="2471738"/>
              <a:ext cx="943072" cy="343004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845516" y="2173085"/>
              <a:ext cx="2355273" cy="2063980"/>
              <a:chOff x="845516" y="2173085"/>
              <a:chExt cx="2355273" cy="206398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845516" y="2173085"/>
                <a:ext cx="2355273" cy="947780"/>
                <a:chOff x="1071417" y="4488873"/>
                <a:chExt cx="2355273" cy="1261645"/>
              </a:xfrm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1071417" y="4488873"/>
                  <a:ext cx="2355273" cy="126164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1432192" y="4621870"/>
                      <a:ext cx="1632499" cy="11061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a:t>Azimuth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a:t>=41</a:t>
                      </a:r>
                      <a14:m>
                        <m:oMath xmlns:m="http://schemas.openxmlformats.org/officeDocument/2006/math"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°</m:t>
                          </m:r>
                        </m:oMath>
                      </a14:m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2192" y="4621870"/>
                      <a:ext cx="1632499" cy="11061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5882" b="-88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4" name="그룹 33"/>
              <p:cNvGrpSpPr/>
              <p:nvPr/>
            </p:nvGrpSpPr>
            <p:grpSpPr>
              <a:xfrm>
                <a:off x="845516" y="3289285"/>
                <a:ext cx="2355273" cy="947780"/>
                <a:chOff x="1071417" y="4488873"/>
                <a:chExt cx="2355273" cy="1261645"/>
              </a:xfrm>
            </p:grpSpPr>
            <p:sp>
              <p:nvSpPr>
                <p:cNvPr id="35" name="타원 34"/>
                <p:cNvSpPr/>
                <p:nvPr/>
              </p:nvSpPr>
              <p:spPr>
                <a:xfrm>
                  <a:off x="1071417" y="4488873"/>
                  <a:ext cx="2355273" cy="126164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1474772" y="4657704"/>
                      <a:ext cx="1547340" cy="9832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a:t>Elevation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" panose="020B0502040204020203" pitchFamily="34" charset="0"/>
                          <a:ea typeface="맑은 고딕" panose="020B0503020000020004" pitchFamily="50" charset="-127"/>
                          <a:cs typeface="+mn-cs"/>
                        </a:rPr>
                        <a:t>=132</a:t>
                      </a:r>
                      <a14:m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°</m:t>
                          </m:r>
                        </m:oMath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4772" y="4657704"/>
                      <a:ext cx="1547340" cy="98327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543" t="-6557" r="-5512" b="-114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9" name="오른쪽 화살표 38"/>
            <p:cNvSpPr/>
            <p:nvPr/>
          </p:nvSpPr>
          <p:spPr>
            <a:xfrm>
              <a:off x="3268781" y="3590428"/>
              <a:ext cx="943072" cy="343004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오른쪽 화살표 39"/>
          <p:cNvSpPr/>
          <p:nvPr/>
        </p:nvSpPr>
        <p:spPr>
          <a:xfrm>
            <a:off x="7539612" y="2471737"/>
            <a:ext cx="950414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555413" y="2173084"/>
            <a:ext cx="2672704" cy="947780"/>
            <a:chOff x="1068163" y="4488873"/>
            <a:chExt cx="2378483" cy="1261645"/>
          </a:xfrm>
        </p:grpSpPr>
        <p:sp>
          <p:nvSpPr>
            <p:cNvPr id="42" name="타원 41"/>
            <p:cNvSpPr/>
            <p:nvPr/>
          </p:nvSpPr>
          <p:spPr>
            <a:xfrm>
              <a:off x="1071417" y="4488873"/>
              <a:ext cx="2355273" cy="126164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68163" y="4674142"/>
              <a:ext cx="2378483" cy="89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Azimuth’s Index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=20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555413" y="3288039"/>
            <a:ext cx="2672704" cy="947780"/>
            <a:chOff x="1068163" y="4488873"/>
            <a:chExt cx="2378483" cy="1261645"/>
          </a:xfrm>
        </p:grpSpPr>
        <p:sp>
          <p:nvSpPr>
            <p:cNvPr id="45" name="타원 44"/>
            <p:cNvSpPr/>
            <p:nvPr/>
          </p:nvSpPr>
          <p:spPr>
            <a:xfrm>
              <a:off x="1071417" y="4488873"/>
              <a:ext cx="2355273" cy="126164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8163" y="4705906"/>
              <a:ext cx="2378483" cy="89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Elevation’s Index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=31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650" dirty="0">
                    <a:latin typeface="Bahnschrift Light" panose="020B0502040204020203" pitchFamily="34" charset="0"/>
                  </a:rPr>
                  <a:t>For example,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azimuth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50" dirty="0">
                    <a:latin typeface="Bahnschrift Light" panose="020B0502040204020203" pitchFamily="34" charset="0"/>
                  </a:rPr>
                  <a:t> </a:t>
                </a:r>
                <a:r>
                  <a:rPr lang="en-US" altLang="ko-KR" sz="2650" dirty="0">
                    <a:latin typeface="Bahnschrift Light" panose="020B0502040204020203" pitchFamily="34" charset="0"/>
                  </a:rPr>
                  <a:t>is 41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latin typeface="Bahnschrift Light" panose="020B0502040204020203" pitchFamily="34" charset="0"/>
                  </a:rPr>
                  <a:t>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elevation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is 132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  <a:blipFill>
                <a:blip r:embed="rId5"/>
                <a:stretch>
                  <a:fillRect l="-1427" r="-2458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1105609" y="4405485"/>
            <a:ext cx="5287343" cy="2132137"/>
            <a:chOff x="1105609" y="4405485"/>
            <a:chExt cx="5287343" cy="2132137"/>
          </a:xfrm>
        </p:grpSpPr>
        <p:grpSp>
          <p:nvGrpSpPr>
            <p:cNvPr id="186" name="그룹 185"/>
            <p:cNvGrpSpPr/>
            <p:nvPr/>
          </p:nvGrpSpPr>
          <p:grpSpPr>
            <a:xfrm>
              <a:off x="1248870" y="4405485"/>
              <a:ext cx="5144082" cy="2127603"/>
              <a:chOff x="5410953" y="1793968"/>
              <a:chExt cx="5159166" cy="2825566"/>
            </a:xfrm>
          </p:grpSpPr>
          <p:cxnSp>
            <p:nvCxnSpPr>
              <p:cNvPr id="187" name="직선 연결선 186"/>
              <p:cNvCxnSpPr/>
              <p:nvPr/>
            </p:nvCxnSpPr>
            <p:spPr>
              <a:xfrm flipV="1">
                <a:off x="6416747" y="2512841"/>
                <a:ext cx="2323393" cy="1037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>
              <a:xfrm>
                <a:off x="7076988" y="1793968"/>
                <a:ext cx="6912" cy="234369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>
              <a:xfrm>
                <a:off x="8289035" y="1793968"/>
                <a:ext cx="11037" cy="234369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>
              <a:xfrm flipV="1">
                <a:off x="6416747" y="3294528"/>
                <a:ext cx="2262434" cy="8211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1" name="TextBox 190"/>
              <p:cNvSpPr txBox="1"/>
              <p:nvPr/>
            </p:nvSpPr>
            <p:spPr>
              <a:xfrm>
                <a:off x="6782790" y="3297363"/>
                <a:ext cx="36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8294040" y="3275383"/>
                <a:ext cx="278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8263947" y="2053318"/>
                <a:ext cx="278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6810530" y="2053316"/>
                <a:ext cx="278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TextBox 194"/>
                  <p:cNvSpPr txBox="1"/>
                  <p:nvPr/>
                </p:nvSpPr>
                <p:spPr>
                  <a:xfrm>
                    <a:off x="7218650" y="2660588"/>
                    <a:ext cx="3351469" cy="5313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Target Position(41</a:t>
                    </a:r>
                    <a14:m>
                      <m:oMath xmlns:m="http://schemas.openxmlformats.org/officeDocument/2006/math"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r>
                      <a: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,132</a:t>
                    </a:r>
                    <a14:m>
                      <m:oMath xmlns:m="http://schemas.openxmlformats.org/officeDocument/2006/math"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r>
                      <a: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)</a:t>
                    </a:r>
                    <a:endPara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5" name="TextBox 1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8650" y="2660588"/>
                    <a:ext cx="3351469" cy="5313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6" name="직사각형 195"/>
              <p:cNvSpPr/>
              <p:nvPr/>
            </p:nvSpPr>
            <p:spPr>
              <a:xfrm>
                <a:off x="7098996" y="2531366"/>
                <a:ext cx="1212047" cy="7747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7022988" y="2469215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8" name="타원 197"/>
              <p:cNvSpPr/>
              <p:nvPr/>
            </p:nvSpPr>
            <p:spPr>
              <a:xfrm>
                <a:off x="8235035" y="2450661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8235035" y="3247372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0" name="타원 199"/>
              <p:cNvSpPr/>
              <p:nvPr/>
            </p:nvSpPr>
            <p:spPr>
              <a:xfrm>
                <a:off x="7026959" y="3247371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1" name="타원 200"/>
              <p:cNvSpPr/>
              <p:nvPr/>
            </p:nvSpPr>
            <p:spPr>
              <a:xfrm>
                <a:off x="7256861" y="2891030"/>
                <a:ext cx="108000" cy="108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2" name="TextBox 201"/>
                  <p:cNvSpPr txBox="1"/>
                  <p:nvPr/>
                </p:nvSpPr>
                <p:spPr>
                  <a:xfrm>
                    <a:off x="5410953" y="3083941"/>
                    <a:ext cx="1049738" cy="4496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129.375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202" name="TextBox 2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0953" y="3083941"/>
                    <a:ext cx="1049738" cy="44961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3" name="TextBox 202"/>
                  <p:cNvSpPr txBox="1"/>
                  <p:nvPr/>
                </p:nvSpPr>
                <p:spPr>
                  <a:xfrm flipH="1">
                    <a:off x="6782790" y="4169917"/>
                    <a:ext cx="579501" cy="4496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40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3" name="TextBox 2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782790" y="4169917"/>
                    <a:ext cx="579501" cy="44961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6" name="TextBox 205"/>
              <p:cNvSpPr txBox="1"/>
              <p:nvPr/>
            </p:nvSpPr>
            <p:spPr>
              <a:xfrm>
                <a:off x="6171852" y="3511520"/>
                <a:ext cx="449889" cy="4496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31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7153918" y="3787789"/>
                <a:ext cx="477451" cy="4496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20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592842" y="6168290"/>
              <a:ext cx="1057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Azimuth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105609" y="4761705"/>
              <a:ext cx="1218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Elevation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9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#2.2 OBTAIN PARAMETERS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67735" y="2103273"/>
            <a:ext cx="2374189" cy="947780"/>
            <a:chOff x="1068163" y="4488873"/>
            <a:chExt cx="2526441" cy="1261645"/>
          </a:xfrm>
        </p:grpSpPr>
        <p:sp>
          <p:nvSpPr>
            <p:cNvPr id="42" name="타원 41"/>
            <p:cNvSpPr/>
            <p:nvPr/>
          </p:nvSpPr>
          <p:spPr>
            <a:xfrm>
              <a:off x="1071418" y="4488873"/>
              <a:ext cx="2484375" cy="126164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68163" y="4674142"/>
              <a:ext cx="2526441" cy="983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Azimuth’s Index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=20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8998" y="3187994"/>
            <a:ext cx="2504880" cy="947780"/>
            <a:chOff x="1041873" y="4488873"/>
            <a:chExt cx="2592701" cy="1261645"/>
          </a:xfrm>
        </p:grpSpPr>
        <p:sp>
          <p:nvSpPr>
            <p:cNvPr id="45" name="타원 44"/>
            <p:cNvSpPr/>
            <p:nvPr/>
          </p:nvSpPr>
          <p:spPr>
            <a:xfrm>
              <a:off x="1071417" y="4488873"/>
              <a:ext cx="2523187" cy="126164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41873" y="4705906"/>
              <a:ext cx="2592701" cy="983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Elevation’s Index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=31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650" dirty="0">
                    <a:latin typeface="Bahnschrift Light" panose="020B0502040204020203" pitchFamily="34" charset="0"/>
                  </a:rPr>
                  <a:t>For example,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azimuth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50" dirty="0">
                    <a:latin typeface="Bahnschrift Light" panose="020B0502040204020203" pitchFamily="34" charset="0"/>
                  </a:rPr>
                  <a:t> </a:t>
                </a:r>
                <a:r>
                  <a:rPr lang="en-US" altLang="ko-KR" sz="2650" dirty="0">
                    <a:latin typeface="Bahnschrift Light" panose="020B0502040204020203" pitchFamily="34" charset="0"/>
                  </a:rPr>
                  <a:t>is 41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latin typeface="Bahnschrift Light" panose="020B0502040204020203" pitchFamily="34" charset="0"/>
                  </a:rPr>
                  <a:t>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elevation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is 132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  <a:blipFill>
                <a:blip r:embed="rId3"/>
                <a:stretch>
                  <a:fillRect l="-1427" r="-2458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오른쪽 화살표 176"/>
          <p:cNvSpPr/>
          <p:nvPr/>
        </p:nvSpPr>
        <p:spPr>
          <a:xfrm>
            <a:off x="3048414" y="2383036"/>
            <a:ext cx="1041777" cy="37887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4096681" y="2073039"/>
            <a:ext cx="3323019" cy="2014402"/>
            <a:chOff x="4368398" y="4230255"/>
            <a:chExt cx="1774130" cy="1520264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4368398" y="4230255"/>
              <a:ext cx="1774130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4386685" y="4763877"/>
              <a:ext cx="1721370" cy="922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get_cipic_grid_size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1" name="오른쪽 화살표 180"/>
          <p:cNvSpPr/>
          <p:nvPr/>
        </p:nvSpPr>
        <p:spPr>
          <a:xfrm>
            <a:off x="7453038" y="2381974"/>
            <a:ext cx="877686" cy="37887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8364062" y="2054683"/>
            <a:ext cx="2672704" cy="1021816"/>
            <a:chOff x="1059812" y="4488874"/>
            <a:chExt cx="2378483" cy="1261645"/>
          </a:xfrm>
        </p:grpSpPr>
        <p:sp>
          <p:nvSpPr>
            <p:cNvPr id="183" name="타원 182"/>
            <p:cNvSpPr/>
            <p:nvPr/>
          </p:nvSpPr>
          <p:spPr>
            <a:xfrm>
              <a:off x="1071417" y="4488874"/>
              <a:ext cx="2355273" cy="126164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59812" y="4711805"/>
                  <a:ext cx="2378483" cy="8901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Azimuth’s grid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=5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12" y="4711805"/>
                  <a:ext cx="2378483" cy="890190"/>
                </a:xfrm>
                <a:prstGeom prst="rect">
                  <a:avLst/>
                </a:prstGeom>
                <a:blipFill>
                  <a:blip r:embed="rId4"/>
                  <a:stretch>
                    <a:fillRect t="-6780" b="-152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6096000" y="4189183"/>
                <a:ext cx="484074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Elevation’s grid is always fixed as 5.625</a:t>
                </a:r>
                <a14:m>
                  <m:oMath xmlns:m="http://schemas.openxmlformats.org/officeDocument/2006/math">
                    <m:r>
                      <a:rPr kumimoji="0" lang="en-US" altLang="ko-KR" sz="2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r>
                  <a:rPr kumimoji="0" lang="en-US" altLang="ko-KR" sz="2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 </a:t>
                </a:r>
                <a:endParaRPr kumimoji="0" lang="ko-KR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89183"/>
                <a:ext cx="4840744" cy="415498"/>
              </a:xfrm>
              <a:prstGeom prst="rect">
                <a:avLst/>
              </a:prstGeom>
              <a:blipFill>
                <a:blip r:embed="rId5"/>
                <a:stretch>
                  <a:fillRect l="-1134" t="-10294" b="-27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오른쪽 화살표 50"/>
          <p:cNvSpPr/>
          <p:nvPr/>
        </p:nvSpPr>
        <p:spPr>
          <a:xfrm>
            <a:off x="3100248" y="3459575"/>
            <a:ext cx="989943" cy="37887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오른쪽 화살표 52"/>
          <p:cNvSpPr/>
          <p:nvPr/>
        </p:nvSpPr>
        <p:spPr>
          <a:xfrm>
            <a:off x="7453038" y="3444133"/>
            <a:ext cx="877686" cy="37887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8364062" y="3151275"/>
            <a:ext cx="2672704" cy="1006890"/>
            <a:chOff x="1059812" y="4488874"/>
            <a:chExt cx="2378483" cy="1261645"/>
          </a:xfrm>
        </p:grpSpPr>
        <p:sp>
          <p:nvSpPr>
            <p:cNvPr id="55" name="타원 54"/>
            <p:cNvSpPr/>
            <p:nvPr/>
          </p:nvSpPr>
          <p:spPr>
            <a:xfrm>
              <a:off x="1071417" y="4488874"/>
              <a:ext cx="2355273" cy="126164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059812" y="4711805"/>
                  <a:ext cx="2378483" cy="8901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Elevation’s grid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=5.625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12" y="4711805"/>
                  <a:ext cx="2378483" cy="890190"/>
                </a:xfrm>
                <a:prstGeom prst="rect">
                  <a:avLst/>
                </a:prstGeom>
                <a:blipFill>
                  <a:blip r:embed="rId6"/>
                  <a:stretch>
                    <a:fillRect t="-6838" b="-162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그룹 76"/>
          <p:cNvGrpSpPr/>
          <p:nvPr/>
        </p:nvGrpSpPr>
        <p:grpSpPr>
          <a:xfrm>
            <a:off x="1162759" y="4405882"/>
            <a:ext cx="5287344" cy="2132137"/>
            <a:chOff x="1105609" y="4405485"/>
            <a:chExt cx="5287344" cy="2132137"/>
          </a:xfrm>
        </p:grpSpPr>
        <p:grpSp>
          <p:nvGrpSpPr>
            <p:cNvPr id="78" name="그룹 77"/>
            <p:cNvGrpSpPr/>
            <p:nvPr/>
          </p:nvGrpSpPr>
          <p:grpSpPr>
            <a:xfrm>
              <a:off x="1359891" y="4405485"/>
              <a:ext cx="5033062" cy="2127603"/>
              <a:chOff x="5522299" y="1793968"/>
              <a:chExt cx="5047820" cy="2825566"/>
            </a:xfrm>
          </p:grpSpPr>
          <p:cxnSp>
            <p:nvCxnSpPr>
              <p:cNvPr id="81" name="직선 연결선 80"/>
              <p:cNvCxnSpPr/>
              <p:nvPr/>
            </p:nvCxnSpPr>
            <p:spPr>
              <a:xfrm flipV="1">
                <a:off x="6416747" y="2512841"/>
                <a:ext cx="2323393" cy="1037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7076988" y="1793968"/>
                <a:ext cx="6912" cy="234369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8289035" y="1793968"/>
                <a:ext cx="11037" cy="234369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6416747" y="3294528"/>
                <a:ext cx="2262434" cy="8211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6782790" y="3297363"/>
                <a:ext cx="36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8294040" y="3275383"/>
                <a:ext cx="278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263947" y="2053318"/>
                <a:ext cx="278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810530" y="2053316"/>
                <a:ext cx="278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7218650" y="2660588"/>
                    <a:ext cx="3351469" cy="5313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Target Position(41</a:t>
                    </a:r>
                    <a14:m>
                      <m:oMath xmlns:m="http://schemas.openxmlformats.org/officeDocument/2006/math"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r>
                      <a: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,132</a:t>
                    </a:r>
                    <a14:m>
                      <m:oMath xmlns:m="http://schemas.openxmlformats.org/officeDocument/2006/math"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r>
                      <a: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)</a:t>
                    </a:r>
                    <a:endPara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9" name="TextBox 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8650" y="2660588"/>
                    <a:ext cx="3351469" cy="5313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0" name="직사각형 89"/>
              <p:cNvSpPr/>
              <p:nvPr/>
            </p:nvSpPr>
            <p:spPr>
              <a:xfrm>
                <a:off x="7098996" y="2531366"/>
                <a:ext cx="1212047" cy="7747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7022988" y="2469215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8226464" y="2469160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8235035" y="3247372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7026959" y="3247371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7256861" y="2891030"/>
                <a:ext cx="108000" cy="108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5522299" y="3083942"/>
                    <a:ext cx="938393" cy="4496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129.375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2299" y="3083942"/>
                    <a:ext cx="938393" cy="44961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99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 flipH="1">
                    <a:off x="6782790" y="4169917"/>
                    <a:ext cx="579501" cy="4496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40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782790" y="4169917"/>
                    <a:ext cx="579501" cy="44961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TextBox 97"/>
              <p:cNvSpPr txBox="1"/>
              <p:nvPr/>
            </p:nvSpPr>
            <p:spPr>
              <a:xfrm>
                <a:off x="6306645" y="3292722"/>
                <a:ext cx="369063" cy="449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31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7028433" y="3824333"/>
                <a:ext cx="422526" cy="449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20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6231023" y="2644820"/>
                    <a:ext cx="788091" cy="449617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5.625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023" y="2644820"/>
                    <a:ext cx="788091" cy="4496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775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 flipH="1">
                    <a:off x="7550617" y="3369163"/>
                    <a:ext cx="391191" cy="449617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5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550617" y="3369163"/>
                    <a:ext cx="391191" cy="4496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250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9" name="TextBox 78"/>
            <p:cNvSpPr txBox="1"/>
            <p:nvPr/>
          </p:nvSpPr>
          <p:spPr>
            <a:xfrm>
              <a:off x="3592842" y="6168290"/>
              <a:ext cx="1057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Azimuth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105609" y="4761705"/>
              <a:ext cx="1218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Elevation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8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#2.2 OBTAIN PARAMETERS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897564" y="4212774"/>
            <a:ext cx="3244907" cy="1824119"/>
            <a:chOff x="4368398" y="4230255"/>
            <a:chExt cx="1774130" cy="1520264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368398" y="4230255"/>
              <a:ext cx="1774130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92059" y="4507636"/>
              <a:ext cx="1721370" cy="97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5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get_positional</a:t>
              </a:r>
              <a:r>
                <a:rPr kumimoji="0" lang="en-US" altLang="ko-KR" sz="3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_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difference</a:t>
              </a:r>
              <a:endPara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83668" y="4073595"/>
            <a:ext cx="2400272" cy="947780"/>
            <a:chOff x="1071417" y="4488873"/>
            <a:chExt cx="2400272" cy="1261645"/>
          </a:xfrm>
        </p:grpSpPr>
        <p:sp>
          <p:nvSpPr>
            <p:cNvPr id="28" name="타원 27"/>
            <p:cNvSpPr/>
            <p:nvPr/>
          </p:nvSpPr>
          <p:spPr>
            <a:xfrm>
              <a:off x="1071417" y="4488873"/>
              <a:ext cx="2355273" cy="126164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93206" y="4674139"/>
              <a:ext cx="2378483" cy="983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Azimuth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=41°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2971153" y="4372249"/>
            <a:ext cx="903201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83668" y="5189796"/>
            <a:ext cx="2378483" cy="947780"/>
            <a:chOff x="1071417" y="4488873"/>
            <a:chExt cx="2378483" cy="1261645"/>
          </a:xfrm>
        </p:grpSpPr>
        <p:sp>
          <p:nvSpPr>
            <p:cNvPr id="35" name="타원 34"/>
            <p:cNvSpPr/>
            <p:nvPr/>
          </p:nvSpPr>
          <p:spPr>
            <a:xfrm>
              <a:off x="1071417" y="4488873"/>
              <a:ext cx="2355273" cy="126164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71417" y="4657704"/>
              <a:ext cx="2378483" cy="983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Elevation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=132°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오른쪽 화살표 38"/>
          <p:cNvSpPr/>
          <p:nvPr/>
        </p:nvSpPr>
        <p:spPr>
          <a:xfrm>
            <a:off x="2971151" y="5490938"/>
            <a:ext cx="903203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326625" y="4112472"/>
            <a:ext cx="2672704" cy="947780"/>
            <a:chOff x="1071417" y="4488873"/>
            <a:chExt cx="2378483" cy="1261645"/>
          </a:xfrm>
        </p:grpSpPr>
        <p:sp>
          <p:nvSpPr>
            <p:cNvPr id="42" name="타원 41"/>
            <p:cNvSpPr/>
            <p:nvPr/>
          </p:nvSpPr>
          <p:spPr>
            <a:xfrm>
              <a:off x="1071417" y="4488873"/>
              <a:ext cx="2355273" cy="126164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71417" y="4715113"/>
              <a:ext cx="2378483" cy="90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Azimuth’s Difference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=1°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326625" y="5192806"/>
            <a:ext cx="2672704" cy="947780"/>
            <a:chOff x="1071417" y="4488873"/>
            <a:chExt cx="2378483" cy="1261645"/>
          </a:xfrm>
        </p:grpSpPr>
        <p:sp>
          <p:nvSpPr>
            <p:cNvPr id="45" name="타원 44"/>
            <p:cNvSpPr/>
            <p:nvPr/>
          </p:nvSpPr>
          <p:spPr>
            <a:xfrm>
              <a:off x="1071417" y="4488873"/>
              <a:ext cx="2355273" cy="126164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1417" y="4727960"/>
              <a:ext cx="2378483" cy="90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Elevation’s Difference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=2.625°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650" dirty="0">
                    <a:latin typeface="Bahnschrift Light" panose="020B0502040204020203" pitchFamily="34" charset="0"/>
                  </a:rPr>
                  <a:t>For example,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azimuth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50" dirty="0">
                    <a:latin typeface="Bahnschrift Light" panose="020B0502040204020203" pitchFamily="34" charset="0"/>
                  </a:rPr>
                  <a:t> </a:t>
                </a:r>
                <a:r>
                  <a:rPr lang="en-US" altLang="ko-KR" sz="2650" dirty="0">
                    <a:latin typeface="Bahnschrift Light" panose="020B0502040204020203" pitchFamily="34" charset="0"/>
                  </a:rPr>
                  <a:t>is 41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latin typeface="Bahnschrift Light" panose="020B0502040204020203" pitchFamily="34" charset="0"/>
                  </a:rPr>
                  <a:t>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elevation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is 132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  <a:blipFill>
                <a:blip r:embed="rId3"/>
                <a:stretch>
                  <a:fillRect l="-1427" r="-2458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오른쪽 화살표 47"/>
          <p:cNvSpPr/>
          <p:nvPr/>
        </p:nvSpPr>
        <p:spPr>
          <a:xfrm rot="5400000">
            <a:off x="5077254" y="3524468"/>
            <a:ext cx="896071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오른쪽 화살표 48"/>
          <p:cNvSpPr/>
          <p:nvPr/>
        </p:nvSpPr>
        <p:spPr>
          <a:xfrm>
            <a:off x="7181327" y="5495194"/>
            <a:ext cx="1118432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7181327" y="4414860"/>
            <a:ext cx="1118432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7180190" y="1086862"/>
            <a:ext cx="4790449" cy="2994330"/>
            <a:chOff x="5885207" y="1793965"/>
            <a:chExt cx="2854929" cy="2625636"/>
          </a:xfrm>
        </p:grpSpPr>
        <p:cxnSp>
          <p:nvCxnSpPr>
            <p:cNvPr id="63" name="직선 연결선 62"/>
            <p:cNvCxnSpPr/>
            <p:nvPr/>
          </p:nvCxnSpPr>
          <p:spPr>
            <a:xfrm flipV="1">
              <a:off x="6416744" y="2512838"/>
              <a:ext cx="2323392" cy="1037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076985" y="1793966"/>
              <a:ext cx="6912" cy="23436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8289031" y="1793965"/>
              <a:ext cx="11037" cy="23436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V="1">
              <a:off x="6416744" y="3294524"/>
              <a:ext cx="2262433" cy="82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6895577" y="3284835"/>
              <a:ext cx="193009" cy="32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294036" y="3275378"/>
              <a:ext cx="27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290194" y="2199992"/>
              <a:ext cx="167616" cy="32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900313" y="2206808"/>
              <a:ext cx="193009" cy="32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079801" y="2531300"/>
              <a:ext cx="1227142" cy="77472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7022984" y="2469211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8246068" y="2478052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8235030" y="3247367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7026955" y="3247366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7256856" y="2891026"/>
              <a:ext cx="108000" cy="10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5885207" y="3151819"/>
                  <a:ext cx="561050" cy="296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129.375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207" y="3151819"/>
                  <a:ext cx="561050" cy="296868"/>
                </a:xfrm>
                <a:prstGeom prst="rect">
                  <a:avLst/>
                </a:prstGeom>
                <a:blipFill>
                  <a:blip r:embed="rId4"/>
                  <a:stretch>
                    <a:fillRect l="-1948" t="-5357"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6942143" y="4122733"/>
                  <a:ext cx="292887" cy="296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40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143" y="4122733"/>
                  <a:ext cx="292887" cy="296868"/>
                </a:xfrm>
                <a:prstGeom prst="rect">
                  <a:avLst/>
                </a:prstGeom>
                <a:blipFill>
                  <a:blip r:embed="rId5"/>
                  <a:stretch>
                    <a:fillRect l="-7500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>
              <a:off x="7067559" y="3826621"/>
              <a:ext cx="290290" cy="32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41852" y="3308511"/>
              <a:ext cx="290290" cy="32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31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5" name="직선 화살표 연결선 4"/>
          <p:cNvCxnSpPr>
            <a:stCxn id="77" idx="2"/>
          </p:cNvCxnSpPr>
          <p:nvPr/>
        </p:nvCxnSpPr>
        <p:spPr>
          <a:xfrm flipH="1" flipV="1">
            <a:off x="9164127" y="2397085"/>
            <a:ext cx="317631" cy="247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4"/>
          </p:cNvCxnSpPr>
          <p:nvPr/>
        </p:nvCxnSpPr>
        <p:spPr>
          <a:xfrm flipH="1">
            <a:off x="9572367" y="2461138"/>
            <a:ext cx="1" cy="35860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9711357" y="2182326"/>
                <a:ext cx="1243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(41</a:t>
                </a:r>
                <a14:m>
                  <m:oMath xmlns:m="http://schemas.openxmlformats.org/officeDocument/2006/math"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,132</a:t>
                </a:r>
                <a14:m>
                  <m:oMath xmlns:m="http://schemas.openxmlformats.org/officeDocument/2006/math"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57" y="2182326"/>
                <a:ext cx="1243485" cy="400110"/>
              </a:xfrm>
              <a:prstGeom prst="rect">
                <a:avLst/>
              </a:prstGeom>
              <a:blipFill>
                <a:blip r:embed="rId6"/>
                <a:stretch>
                  <a:fillRect l="-8333" t="-7576" r="-8333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 flipH="1">
                <a:off x="9627008" y="2586920"/>
                <a:ext cx="343211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1</a:t>
                </a: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27008" y="2586920"/>
                <a:ext cx="343211" cy="338554"/>
              </a:xfrm>
              <a:prstGeom prst="rect">
                <a:avLst/>
              </a:prstGeom>
              <a:blipFill>
                <a:blip r:embed="rId7"/>
                <a:stretch>
                  <a:fillRect l="-7018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 flipH="1">
                <a:off x="8696386" y="1999419"/>
                <a:ext cx="767388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.625</a:t>
                </a: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96386" y="1999419"/>
                <a:ext cx="767388" cy="338554"/>
              </a:xfrm>
              <a:prstGeom prst="rect">
                <a:avLst/>
              </a:prstGeom>
              <a:blipFill>
                <a:blip r:embed="rId8"/>
                <a:stretch>
                  <a:fillRect l="-240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그룹 50"/>
          <p:cNvGrpSpPr/>
          <p:nvPr/>
        </p:nvGrpSpPr>
        <p:grpSpPr>
          <a:xfrm>
            <a:off x="4187578" y="2227275"/>
            <a:ext cx="2654931" cy="951891"/>
            <a:chOff x="4368398" y="4230255"/>
            <a:chExt cx="1774130" cy="1520264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98" y="4230255"/>
              <a:ext cx="1774130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391155" y="4554755"/>
              <a:ext cx="1721370" cy="63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get_cipic_index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#2.2 OBTAIN PARAMETERS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039690" y="4271121"/>
            <a:ext cx="3055467" cy="1961161"/>
            <a:chOff x="4368398" y="4230255"/>
            <a:chExt cx="1774130" cy="1520264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368398" y="4230255"/>
              <a:ext cx="1774130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06195" y="4537077"/>
              <a:ext cx="1698535" cy="906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5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get_adjacent</a:t>
              </a:r>
              <a:r>
                <a:rPr kumimoji="0" lang="en-US" altLang="ko-KR" sz="3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_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5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hrir</a:t>
              </a:r>
              <a:endPara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3115791" y="5102509"/>
            <a:ext cx="856773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650" dirty="0">
                    <a:latin typeface="Bahnschrift Light" panose="020B0502040204020203" pitchFamily="34" charset="0"/>
                  </a:rPr>
                  <a:t>For example,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azimuth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50" dirty="0">
                    <a:latin typeface="Bahnschrift Light" panose="020B0502040204020203" pitchFamily="34" charset="0"/>
                  </a:rPr>
                  <a:t> </a:t>
                </a:r>
                <a:r>
                  <a:rPr lang="en-US" altLang="ko-KR" sz="2650" dirty="0">
                    <a:latin typeface="Bahnschrift Light" panose="020B0502040204020203" pitchFamily="34" charset="0"/>
                  </a:rPr>
                  <a:t>is 41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latin typeface="Bahnschrift Light" panose="020B0502040204020203" pitchFamily="34" charset="0"/>
                  </a:rPr>
                  <a:t>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elevation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is 132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  <a:blipFill>
                <a:blip r:embed="rId3"/>
                <a:stretch>
                  <a:fillRect l="-1427" r="-2458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8" name="그룹 177"/>
          <p:cNvGrpSpPr/>
          <p:nvPr/>
        </p:nvGrpSpPr>
        <p:grpSpPr>
          <a:xfrm>
            <a:off x="4245381" y="2169066"/>
            <a:ext cx="2654931" cy="951891"/>
            <a:chOff x="4368398" y="4230255"/>
            <a:chExt cx="1774130" cy="1520264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4368398" y="4230255"/>
              <a:ext cx="1774130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4391155" y="4554755"/>
              <a:ext cx="1721370" cy="63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get_cipic_index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8" name="오른쪽 화살표 47"/>
          <p:cNvSpPr/>
          <p:nvPr/>
        </p:nvSpPr>
        <p:spPr>
          <a:xfrm rot="5400000">
            <a:off x="5081577" y="3495549"/>
            <a:ext cx="971699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7160251" y="5102509"/>
            <a:ext cx="800035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73772" y="1024405"/>
            <a:ext cx="4790449" cy="2994330"/>
            <a:chOff x="7180190" y="1086862"/>
            <a:chExt cx="4790449" cy="2994330"/>
          </a:xfrm>
        </p:grpSpPr>
        <p:grpSp>
          <p:nvGrpSpPr>
            <p:cNvPr id="60" name="그룹 59"/>
            <p:cNvGrpSpPr/>
            <p:nvPr/>
          </p:nvGrpSpPr>
          <p:grpSpPr>
            <a:xfrm>
              <a:off x="7180190" y="1086862"/>
              <a:ext cx="4790449" cy="2994330"/>
              <a:chOff x="5885207" y="1793965"/>
              <a:chExt cx="2854929" cy="2625636"/>
            </a:xfrm>
          </p:grpSpPr>
          <p:cxnSp>
            <p:nvCxnSpPr>
              <p:cNvPr id="63" name="직선 연결선 62"/>
              <p:cNvCxnSpPr/>
              <p:nvPr/>
            </p:nvCxnSpPr>
            <p:spPr>
              <a:xfrm flipV="1">
                <a:off x="6416744" y="2512838"/>
                <a:ext cx="2323392" cy="1037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7076985" y="1793966"/>
                <a:ext cx="6912" cy="234369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8289031" y="1793965"/>
                <a:ext cx="11037" cy="234369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6416744" y="3302735"/>
                <a:ext cx="2323392" cy="3285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6868843" y="3361335"/>
                <a:ext cx="193009" cy="3238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322584" y="3327010"/>
                <a:ext cx="174867" cy="3238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320098" y="2150412"/>
                <a:ext cx="167616" cy="3238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861822" y="2172560"/>
                <a:ext cx="193009" cy="3238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7079801" y="2531300"/>
                <a:ext cx="1227142" cy="7747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7022984" y="2469211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8246068" y="2478052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8235030" y="3247367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7026955" y="3247366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7256856" y="2891026"/>
                <a:ext cx="108000" cy="108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5885207" y="3151819"/>
                    <a:ext cx="561050" cy="296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129.375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5207" y="3151819"/>
                    <a:ext cx="561050" cy="29686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48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6942143" y="4122733"/>
                    <a:ext cx="292887" cy="296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40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9" name="TextBox 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2143" y="4122733"/>
                    <a:ext cx="292887" cy="2968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00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TextBox 87"/>
              <p:cNvSpPr txBox="1"/>
              <p:nvPr/>
            </p:nvSpPr>
            <p:spPr>
              <a:xfrm>
                <a:off x="7067559" y="3826621"/>
                <a:ext cx="290290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20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341852" y="3308511"/>
                <a:ext cx="290290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5" name="직선 화살표 연결선 4"/>
            <p:cNvCxnSpPr>
              <a:stCxn id="77" idx="2"/>
            </p:cNvCxnSpPr>
            <p:nvPr/>
          </p:nvCxnSpPr>
          <p:spPr>
            <a:xfrm flipH="1" flipV="1">
              <a:off x="9164127" y="2397085"/>
              <a:ext cx="317631" cy="2471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7" idx="4"/>
            </p:cNvCxnSpPr>
            <p:nvPr/>
          </p:nvCxnSpPr>
          <p:spPr>
            <a:xfrm flipH="1">
              <a:off x="9572367" y="2461138"/>
              <a:ext cx="1" cy="358601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9633440" y="2316649"/>
                  <a:ext cx="11994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(41</a:t>
                  </a:r>
                  <a14:m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,132</a:t>
                  </a:r>
                  <a14:m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)</a:t>
                  </a: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440" y="2316649"/>
                  <a:ext cx="1199437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8122" t="-7692" r="-8629" b="-2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/>
                <p:cNvSpPr txBox="1"/>
                <p:nvPr/>
              </p:nvSpPr>
              <p:spPr>
                <a:xfrm flipH="1">
                  <a:off x="9228714" y="2492014"/>
                  <a:ext cx="39821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1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228714" y="2492014"/>
                  <a:ext cx="398217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6154" t="-7273" b="-218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 flipH="1">
                  <a:off x="9105595" y="2047614"/>
                  <a:ext cx="7673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2</a:t>
                  </a: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.625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105595" y="2047614"/>
                  <a:ext cx="767388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381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/>
          <p:cNvGrpSpPr/>
          <p:nvPr/>
        </p:nvGrpSpPr>
        <p:grpSpPr>
          <a:xfrm>
            <a:off x="349916" y="4875725"/>
            <a:ext cx="2692398" cy="796571"/>
            <a:chOff x="4366084" y="4649844"/>
            <a:chExt cx="2881989" cy="117696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4379136" y="4649844"/>
              <a:ext cx="2855884" cy="117696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66084" y="4861255"/>
              <a:ext cx="2881989" cy="630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l</a:t>
              </a:r>
              <a:r>
                <a:rPr kumimoji="0" lang="en-US" altLang="ko-KR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oad_cipic_data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43795" y="4196181"/>
            <a:ext cx="3920426" cy="2086028"/>
            <a:chOff x="8043795" y="4091678"/>
            <a:chExt cx="3920426" cy="2086028"/>
          </a:xfrm>
        </p:grpSpPr>
        <p:sp>
          <p:nvSpPr>
            <p:cNvPr id="55" name="타원 54"/>
            <p:cNvSpPr/>
            <p:nvPr/>
          </p:nvSpPr>
          <p:spPr>
            <a:xfrm>
              <a:off x="8043795" y="4091678"/>
              <a:ext cx="3920426" cy="20860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427097" y="4524092"/>
              <a:ext cx="32073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Grid  Vertex’s HRIR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Total 8 HRIRs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(4 vertex * 2 ears)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37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오른쪽 화살표 47"/>
          <p:cNvSpPr/>
          <p:nvPr/>
        </p:nvSpPr>
        <p:spPr>
          <a:xfrm rot="5400000">
            <a:off x="4984145" y="3592281"/>
            <a:ext cx="1827612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#2.3 INTERPOLATE HRIR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526434" y="4724004"/>
            <a:ext cx="3000375" cy="1534319"/>
            <a:chOff x="4139478" y="4230255"/>
            <a:chExt cx="2003050" cy="1520264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139478" y="4230255"/>
              <a:ext cx="2003050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52668" y="4410967"/>
              <a:ext cx="1976670" cy="1158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5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do_bilinear</a:t>
              </a:r>
              <a:r>
                <a:rPr kumimoji="0" lang="en-US" altLang="ko-KR" sz="3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_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interpolation</a:t>
              </a: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3400146" y="5319660"/>
            <a:ext cx="1066504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650" dirty="0">
                    <a:latin typeface="Bahnschrift Light" panose="020B0502040204020203" pitchFamily="34" charset="0"/>
                  </a:rPr>
                  <a:t>For example,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azimuth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50" dirty="0">
                    <a:latin typeface="Bahnschrift Light" panose="020B0502040204020203" pitchFamily="34" charset="0"/>
                  </a:rPr>
                  <a:t> </a:t>
                </a:r>
                <a:r>
                  <a:rPr lang="en-US" altLang="ko-KR" sz="2650" dirty="0">
                    <a:latin typeface="Bahnschrift Light" panose="020B0502040204020203" pitchFamily="34" charset="0"/>
                  </a:rPr>
                  <a:t>is 41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latin typeface="Bahnschrift Light" panose="020B0502040204020203" pitchFamily="34" charset="0"/>
                  </a:rPr>
                  <a:t>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elevation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is 132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  <a:blipFill>
                <a:blip r:embed="rId3"/>
                <a:stretch>
                  <a:fillRect l="-1427" r="-2458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8" name="그룹 177"/>
          <p:cNvGrpSpPr/>
          <p:nvPr/>
        </p:nvGrpSpPr>
        <p:grpSpPr>
          <a:xfrm>
            <a:off x="4102165" y="3043783"/>
            <a:ext cx="3237034" cy="720000"/>
            <a:chOff x="4362053" y="4230255"/>
            <a:chExt cx="1780475" cy="1520264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4368398" y="4230255"/>
              <a:ext cx="1774130" cy="1520264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4362053" y="4322554"/>
              <a:ext cx="1755237" cy="110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get_cipic_grid_size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552701" y="2073039"/>
            <a:ext cx="4478490" cy="720000"/>
            <a:chOff x="4355346" y="4230255"/>
            <a:chExt cx="2881989" cy="1520264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4368398" y="4230255"/>
              <a:ext cx="2855884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55346" y="4448585"/>
              <a:ext cx="2881989" cy="1149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</a:t>
              </a:r>
              <a:r>
                <a:rPr kumimoji="0" lang="en-US" altLang="ko-KR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et_positional_difference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87163" y="5131297"/>
            <a:ext cx="3077902" cy="719729"/>
            <a:chOff x="4351177" y="4230255"/>
            <a:chExt cx="2881988" cy="1520264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4368398" y="4230255"/>
              <a:ext cx="2855884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51177" y="4420012"/>
              <a:ext cx="2881988" cy="1149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get_adjacent_hrir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7330321" y="1500751"/>
            <a:ext cx="4790449" cy="2994330"/>
            <a:chOff x="7180190" y="1086862"/>
            <a:chExt cx="4790449" cy="2994330"/>
          </a:xfrm>
        </p:grpSpPr>
        <p:grpSp>
          <p:nvGrpSpPr>
            <p:cNvPr id="107" name="그룹 106"/>
            <p:cNvGrpSpPr/>
            <p:nvPr/>
          </p:nvGrpSpPr>
          <p:grpSpPr>
            <a:xfrm>
              <a:off x="7180190" y="1086862"/>
              <a:ext cx="4790449" cy="2994330"/>
              <a:chOff x="5885207" y="1793965"/>
              <a:chExt cx="2854929" cy="2625636"/>
            </a:xfrm>
          </p:grpSpPr>
          <p:cxnSp>
            <p:nvCxnSpPr>
              <p:cNvPr id="113" name="직선 연결선 112"/>
              <p:cNvCxnSpPr/>
              <p:nvPr/>
            </p:nvCxnSpPr>
            <p:spPr>
              <a:xfrm flipV="1">
                <a:off x="6416744" y="2512838"/>
                <a:ext cx="2323392" cy="1037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7076985" y="1793966"/>
                <a:ext cx="6912" cy="234369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8289031" y="1793965"/>
                <a:ext cx="11037" cy="234369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6416744" y="3302735"/>
                <a:ext cx="2323392" cy="3285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7" name="TextBox 116"/>
              <p:cNvSpPr txBox="1"/>
              <p:nvPr/>
            </p:nvSpPr>
            <p:spPr>
              <a:xfrm>
                <a:off x="6868843" y="3361335"/>
                <a:ext cx="193009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8322584" y="3327010"/>
                <a:ext cx="174867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8320098" y="2150412"/>
                <a:ext cx="167616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6861822" y="2172560"/>
                <a:ext cx="193009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7079801" y="2531300"/>
                <a:ext cx="1227142" cy="7747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2" name="타원 121"/>
              <p:cNvSpPr/>
              <p:nvPr/>
            </p:nvSpPr>
            <p:spPr>
              <a:xfrm>
                <a:off x="7022984" y="2469211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3" name="타원 122"/>
              <p:cNvSpPr/>
              <p:nvPr/>
            </p:nvSpPr>
            <p:spPr>
              <a:xfrm>
                <a:off x="8246068" y="2478052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4" name="타원 123"/>
              <p:cNvSpPr/>
              <p:nvPr/>
            </p:nvSpPr>
            <p:spPr>
              <a:xfrm>
                <a:off x="8235030" y="3247367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7026955" y="3247366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7256856" y="2891026"/>
                <a:ext cx="108000" cy="108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5885207" y="3151819"/>
                    <a:ext cx="561050" cy="296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129.375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5207" y="3151819"/>
                    <a:ext cx="561050" cy="29686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48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6942143" y="4122733"/>
                    <a:ext cx="292887" cy="296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40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9" name="TextBox 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2143" y="4122733"/>
                    <a:ext cx="292887" cy="2968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00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TextBox 128"/>
              <p:cNvSpPr txBox="1"/>
              <p:nvPr/>
            </p:nvSpPr>
            <p:spPr>
              <a:xfrm>
                <a:off x="7067559" y="3826621"/>
                <a:ext cx="290290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20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6341852" y="3308511"/>
                <a:ext cx="290290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108" name="직선 화살표 연결선 107"/>
            <p:cNvCxnSpPr>
              <a:stCxn id="126" idx="2"/>
            </p:cNvCxnSpPr>
            <p:nvPr/>
          </p:nvCxnSpPr>
          <p:spPr>
            <a:xfrm flipH="1" flipV="1">
              <a:off x="9164127" y="2397085"/>
              <a:ext cx="317631" cy="2471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26" idx="4"/>
            </p:cNvCxnSpPr>
            <p:nvPr/>
          </p:nvCxnSpPr>
          <p:spPr>
            <a:xfrm flipH="1">
              <a:off x="9572367" y="2461138"/>
              <a:ext cx="1" cy="358601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9743888" y="2250205"/>
                  <a:ext cx="1284989" cy="40011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(41</a:t>
                  </a:r>
                  <a14:m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,132</a:t>
                  </a:r>
                  <a14:m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)</a:t>
                  </a: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3888" y="2250205"/>
                  <a:ext cx="1284989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4739" t="-6061" r="-5213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 flipH="1">
                  <a:off x="9283721" y="2492014"/>
                  <a:ext cx="34321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1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283721" y="2492014"/>
                  <a:ext cx="343211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7143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 flipH="1">
                  <a:off x="9105595" y="2047614"/>
                  <a:ext cx="7673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2</a:t>
                  </a: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.625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105595" y="2047614"/>
                  <a:ext cx="767388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381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TextBox 130"/>
          <p:cNvSpPr txBox="1"/>
          <p:nvPr/>
        </p:nvSpPr>
        <p:spPr>
          <a:xfrm>
            <a:off x="3365065" y="4915451"/>
            <a:ext cx="96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FFT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오른쪽 화살표 131"/>
          <p:cNvSpPr/>
          <p:nvPr/>
        </p:nvSpPr>
        <p:spPr>
          <a:xfrm>
            <a:off x="7581647" y="5319660"/>
            <a:ext cx="1066504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546566" y="4915451"/>
            <a:ext cx="96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FFT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8749874" y="4544799"/>
            <a:ext cx="3228941" cy="1892724"/>
            <a:chOff x="8043795" y="4091678"/>
            <a:chExt cx="3920426" cy="208602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38" name="타원 137"/>
            <p:cNvSpPr/>
            <p:nvPr/>
          </p:nvSpPr>
          <p:spPr>
            <a:xfrm>
              <a:off x="8043795" y="4091678"/>
              <a:ext cx="3920426" cy="2086028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348870" y="4430831"/>
              <a:ext cx="3310274" cy="1407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 Interpolated HRIRs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Right &amp; Left each</a:t>
              </a:r>
              <a:endPara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0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#2.3 INTERPOLATE HRIR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650" dirty="0">
                    <a:latin typeface="Bahnschrift Light" panose="020B0502040204020203" pitchFamily="34" charset="0"/>
                  </a:rPr>
                  <a:t>For example,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azimuth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50" dirty="0">
                    <a:latin typeface="Bahnschrift Light" panose="020B0502040204020203" pitchFamily="34" charset="0"/>
                  </a:rPr>
                  <a:t> </a:t>
                </a:r>
                <a:r>
                  <a:rPr lang="en-US" altLang="ko-KR" sz="2650" dirty="0">
                    <a:latin typeface="Bahnschrift Light" panose="020B0502040204020203" pitchFamily="34" charset="0"/>
                  </a:rPr>
                  <a:t>is 41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latin typeface="Bahnschrift Light" panose="020B0502040204020203" pitchFamily="34" charset="0"/>
                  </a:rPr>
                  <a:t>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elevation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is 132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  <a:blipFill>
                <a:blip r:embed="rId3"/>
                <a:stretch>
                  <a:fillRect l="-1427" r="-2458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그룹 105"/>
          <p:cNvGrpSpPr/>
          <p:nvPr/>
        </p:nvGrpSpPr>
        <p:grpSpPr>
          <a:xfrm>
            <a:off x="7330321" y="1500751"/>
            <a:ext cx="4790449" cy="2994330"/>
            <a:chOff x="7180190" y="1086862"/>
            <a:chExt cx="4790449" cy="2994330"/>
          </a:xfrm>
        </p:grpSpPr>
        <p:grpSp>
          <p:nvGrpSpPr>
            <p:cNvPr id="107" name="그룹 106"/>
            <p:cNvGrpSpPr/>
            <p:nvPr/>
          </p:nvGrpSpPr>
          <p:grpSpPr>
            <a:xfrm>
              <a:off x="7180190" y="1086862"/>
              <a:ext cx="4790449" cy="2994330"/>
              <a:chOff x="5885207" y="1793965"/>
              <a:chExt cx="2854929" cy="2625636"/>
            </a:xfrm>
          </p:grpSpPr>
          <p:cxnSp>
            <p:nvCxnSpPr>
              <p:cNvPr id="113" name="직선 연결선 112"/>
              <p:cNvCxnSpPr/>
              <p:nvPr/>
            </p:nvCxnSpPr>
            <p:spPr>
              <a:xfrm flipV="1">
                <a:off x="6416744" y="2512838"/>
                <a:ext cx="2323392" cy="1037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7076985" y="1793966"/>
                <a:ext cx="6912" cy="234369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8289031" y="1793965"/>
                <a:ext cx="11037" cy="234369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6416744" y="3302735"/>
                <a:ext cx="2323392" cy="3285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7" name="TextBox 116"/>
              <p:cNvSpPr txBox="1"/>
              <p:nvPr/>
            </p:nvSpPr>
            <p:spPr>
              <a:xfrm>
                <a:off x="6868843" y="3361335"/>
                <a:ext cx="193009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8322584" y="3327010"/>
                <a:ext cx="174867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8320098" y="2150412"/>
                <a:ext cx="167616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6861822" y="2172560"/>
                <a:ext cx="193009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7079801" y="2531300"/>
                <a:ext cx="1227142" cy="7747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2" name="타원 121"/>
              <p:cNvSpPr/>
              <p:nvPr/>
            </p:nvSpPr>
            <p:spPr>
              <a:xfrm>
                <a:off x="7022984" y="2469211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3" name="타원 122"/>
              <p:cNvSpPr/>
              <p:nvPr/>
            </p:nvSpPr>
            <p:spPr>
              <a:xfrm>
                <a:off x="8246068" y="2478052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4" name="타원 123"/>
              <p:cNvSpPr/>
              <p:nvPr/>
            </p:nvSpPr>
            <p:spPr>
              <a:xfrm>
                <a:off x="8235030" y="3247367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7026955" y="3247366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7256856" y="2891026"/>
                <a:ext cx="108000" cy="108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5885207" y="3151819"/>
                    <a:ext cx="561050" cy="296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129.375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5207" y="3151819"/>
                    <a:ext cx="561050" cy="29686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48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6942143" y="4122733"/>
                    <a:ext cx="292887" cy="296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40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9" name="TextBox 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2143" y="4122733"/>
                    <a:ext cx="292887" cy="2968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00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TextBox 128"/>
              <p:cNvSpPr txBox="1"/>
              <p:nvPr/>
            </p:nvSpPr>
            <p:spPr>
              <a:xfrm>
                <a:off x="7067559" y="3826621"/>
                <a:ext cx="290290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20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6341852" y="3308511"/>
                <a:ext cx="290290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108" name="직선 화살표 연결선 107"/>
            <p:cNvCxnSpPr>
              <a:stCxn id="126" idx="2"/>
            </p:cNvCxnSpPr>
            <p:nvPr/>
          </p:nvCxnSpPr>
          <p:spPr>
            <a:xfrm flipH="1" flipV="1">
              <a:off x="9164127" y="2397085"/>
              <a:ext cx="317631" cy="2471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26" idx="4"/>
            </p:cNvCxnSpPr>
            <p:nvPr/>
          </p:nvCxnSpPr>
          <p:spPr>
            <a:xfrm flipH="1">
              <a:off x="9572367" y="2461138"/>
              <a:ext cx="1" cy="358601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9743888" y="2250205"/>
                  <a:ext cx="1223765" cy="40011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(41</a:t>
                  </a:r>
                  <a14:m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,132</a:t>
                  </a:r>
                  <a14:m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)</a:t>
                  </a: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3888" y="2250205"/>
                  <a:ext cx="1223765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8458" t="-6061" r="-845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 flipH="1">
                  <a:off x="9283721" y="2492014"/>
                  <a:ext cx="34321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1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283721" y="2492014"/>
                  <a:ext cx="343211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7143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 flipH="1">
                  <a:off x="9105595" y="2047614"/>
                  <a:ext cx="7673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2</a:t>
                  </a: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.625</a:t>
                  </a:r>
                  <a14:m>
                    <m:oMath xmlns:m="http://schemas.openxmlformats.org/officeDocument/2006/math"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105595" y="2047614"/>
                  <a:ext cx="767388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381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그룹 5"/>
          <p:cNvGrpSpPr/>
          <p:nvPr/>
        </p:nvGrpSpPr>
        <p:grpSpPr>
          <a:xfrm>
            <a:off x="488638" y="1959538"/>
            <a:ext cx="6891364" cy="1859296"/>
            <a:chOff x="488637" y="1959538"/>
            <a:chExt cx="7452381" cy="18592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88637" y="2138743"/>
              <a:ext cx="3000375" cy="1534319"/>
              <a:chOff x="4139478" y="4230255"/>
              <a:chExt cx="2003050" cy="1520264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4139478" y="4230255"/>
                <a:ext cx="2003050" cy="1520264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52668" y="4410967"/>
                <a:ext cx="1976670" cy="115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5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do_bilinear</a:t>
                </a:r>
                <a:r>
                  <a:rPr kumimoji="0" lang="en-US" altLang="ko-KR" sz="35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_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5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interpolation</a:t>
                </a:r>
              </a:p>
            </p:txBody>
          </p:sp>
        </p:grpSp>
        <p:sp>
          <p:nvSpPr>
            <p:cNvPr id="132" name="오른쪽 화살표 131"/>
            <p:cNvSpPr/>
            <p:nvPr/>
          </p:nvSpPr>
          <p:spPr>
            <a:xfrm>
              <a:off x="3567001" y="2734397"/>
              <a:ext cx="1066504" cy="343004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508769" y="2330190"/>
              <a:ext cx="966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I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FFT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37" name="그룹 136"/>
            <p:cNvGrpSpPr/>
            <p:nvPr/>
          </p:nvGrpSpPr>
          <p:grpSpPr>
            <a:xfrm>
              <a:off x="4712077" y="1959538"/>
              <a:ext cx="3228941" cy="1859296"/>
              <a:chOff x="8043795" y="4091678"/>
              <a:chExt cx="3920426" cy="2049186"/>
            </a:xfrm>
          </p:grpSpPr>
          <p:sp>
            <p:nvSpPr>
              <p:cNvPr id="138" name="타원 137"/>
              <p:cNvSpPr/>
              <p:nvPr/>
            </p:nvSpPr>
            <p:spPr>
              <a:xfrm>
                <a:off x="8043795" y="4091678"/>
                <a:ext cx="3920426" cy="204918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8360183" y="4441708"/>
                <a:ext cx="3310273" cy="1407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 Interpolated HRIRs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Right &amp; Left each</a:t>
                </a:r>
                <a:endParaRPr kumimoji="0" lang="ko-KR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5" name="그림 54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085" y="3959342"/>
            <a:ext cx="3780000" cy="2571952"/>
          </a:xfrm>
          <a:prstGeom prst="rect">
            <a:avLst/>
          </a:prstGeom>
        </p:spPr>
      </p:pic>
      <p:pic>
        <p:nvPicPr>
          <p:cNvPr id="56" name="그림 55"/>
          <p:cNvPicPr preferRelativeResize="0"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3959342"/>
            <a:ext cx="3295866" cy="2571952"/>
          </a:xfrm>
          <a:prstGeom prst="rect">
            <a:avLst/>
          </a:prstGeom>
        </p:spPr>
      </p:pic>
      <p:grpSp>
        <p:nvGrpSpPr>
          <p:cNvPr id="40" name="그룹 39"/>
          <p:cNvGrpSpPr>
            <a:grpSpLocks noChangeAspect="1"/>
          </p:cNvGrpSpPr>
          <p:nvPr/>
        </p:nvGrpSpPr>
        <p:grpSpPr>
          <a:xfrm>
            <a:off x="8340099" y="4687149"/>
            <a:ext cx="3522800" cy="1677751"/>
            <a:chOff x="764720" y="1215783"/>
            <a:chExt cx="10652400" cy="5073257"/>
          </a:xfrm>
        </p:grpSpPr>
        <p:sp>
          <p:nvSpPr>
            <p:cNvPr id="41" name="오른쪽 화살표 40"/>
            <p:cNvSpPr/>
            <p:nvPr/>
          </p:nvSpPr>
          <p:spPr>
            <a:xfrm>
              <a:off x="4429760" y="210734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오른쪽 화살표 41"/>
            <p:cNvSpPr/>
            <p:nvPr/>
          </p:nvSpPr>
          <p:spPr>
            <a:xfrm>
              <a:off x="685800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오른쪽 화살표 42"/>
            <p:cNvSpPr/>
            <p:nvPr/>
          </p:nvSpPr>
          <p:spPr>
            <a:xfrm>
              <a:off x="442976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631440" y="3657600"/>
              <a:ext cx="2011680" cy="2631440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51206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4888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764720" y="4253320"/>
              <a:ext cx="1440000" cy="14400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99771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>
              <a:off x="213360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949688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5120641" y="1215783"/>
              <a:ext cx="2012399" cy="2012401"/>
            </a:xfrm>
            <a:prstGeom prst="ellipse">
              <a:avLst/>
            </a:prstGeom>
            <a:solidFill>
              <a:srgbClr val="DAE3F3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rot="5400000">
              <a:off x="5781040" y="323275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3021128" y="1374372"/>
              <a:ext cx="1621990" cy="16219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오른쪽 화살표 56"/>
            <p:cNvSpPr/>
            <p:nvPr/>
          </p:nvSpPr>
          <p:spPr>
            <a:xfrm>
              <a:off x="2285998" y="2107342"/>
              <a:ext cx="690879" cy="227777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921615" y="1374372"/>
              <a:ext cx="1621990" cy="16219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95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#2.3 INTERPOLATE HRIR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650" dirty="0">
                    <a:latin typeface="Bahnschrift Light" panose="020B0502040204020203" pitchFamily="34" charset="0"/>
                  </a:rPr>
                  <a:t>For example,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azimuth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50" dirty="0">
                    <a:latin typeface="Bahnschrift Light" panose="020B0502040204020203" pitchFamily="34" charset="0"/>
                  </a:rPr>
                  <a:t> </a:t>
                </a:r>
                <a:r>
                  <a:rPr lang="en-US" altLang="ko-KR" sz="2650" dirty="0">
                    <a:latin typeface="Bahnschrift Light" panose="020B0502040204020203" pitchFamily="34" charset="0"/>
                  </a:rPr>
                  <a:t>is 41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latin typeface="Bahnschrift Light" panose="020B0502040204020203" pitchFamily="34" charset="0"/>
                  </a:rPr>
                  <a:t>, </a:t>
                </a:r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elevation</a:t>
                </a:r>
                <a14:m>
                  <m:oMath xmlns:m="http://schemas.openxmlformats.org/officeDocument/2006/math">
                    <m:r>
                      <a:rPr lang="en-US" altLang="ko-KR" sz="26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is 132</a:t>
                </a:r>
                <a14:m>
                  <m:oMath xmlns:m="http://schemas.openxmlformats.org/officeDocument/2006/math">
                    <m:r>
                      <a:rPr lang="en-US" altLang="ko-KR" sz="265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65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637" y="1149391"/>
                <a:ext cx="7685543" cy="548957"/>
              </a:xfrm>
              <a:blipFill>
                <a:blip r:embed="rId3"/>
                <a:stretch>
                  <a:fillRect l="-1427" r="-2458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/>
          <p:cNvGrpSpPr/>
          <p:nvPr/>
        </p:nvGrpSpPr>
        <p:grpSpPr>
          <a:xfrm>
            <a:off x="7339276" y="932577"/>
            <a:ext cx="4709849" cy="2620302"/>
            <a:chOff x="7180190" y="1086862"/>
            <a:chExt cx="4790449" cy="3049825"/>
          </a:xfrm>
        </p:grpSpPr>
        <p:grpSp>
          <p:nvGrpSpPr>
            <p:cNvPr id="43" name="그룹 42"/>
            <p:cNvGrpSpPr/>
            <p:nvPr/>
          </p:nvGrpSpPr>
          <p:grpSpPr>
            <a:xfrm>
              <a:off x="7180190" y="1086862"/>
              <a:ext cx="4790449" cy="3049825"/>
              <a:chOff x="5885207" y="1793965"/>
              <a:chExt cx="2854929" cy="2674298"/>
            </a:xfrm>
          </p:grpSpPr>
          <p:cxnSp>
            <p:nvCxnSpPr>
              <p:cNvPr id="50" name="직선 연결선 49"/>
              <p:cNvCxnSpPr/>
              <p:nvPr/>
            </p:nvCxnSpPr>
            <p:spPr>
              <a:xfrm flipV="1">
                <a:off x="6416744" y="2512838"/>
                <a:ext cx="2323392" cy="1037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7076985" y="1793966"/>
                <a:ext cx="6912" cy="234369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8289031" y="1793965"/>
                <a:ext cx="11037" cy="234369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6416744" y="3302735"/>
                <a:ext cx="2323392" cy="3285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868843" y="3361335"/>
                <a:ext cx="193009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322584" y="3327010"/>
                <a:ext cx="174867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320098" y="2150412"/>
                <a:ext cx="167616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861822" y="2172560"/>
                <a:ext cx="193009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079801" y="2531300"/>
                <a:ext cx="1227142" cy="7747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7022984" y="2469211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8246068" y="2478052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8235030" y="3247367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7026955" y="3247366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7256856" y="2891026"/>
                <a:ext cx="108000" cy="108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5885207" y="3151819"/>
                    <a:ext cx="561050" cy="296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129.375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5207" y="3151819"/>
                    <a:ext cx="561050" cy="29686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48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6942143" y="4122733"/>
                    <a:ext cx="330529" cy="345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맑은 고딕" panose="020B0503020000020004" pitchFamily="50" charset="-127"/>
                        <a:cs typeface="+mn-cs"/>
                      </a:rPr>
                      <a:t>40</a:t>
                    </a:r>
                    <a14:m>
                      <m:oMath xmlns:m="http://schemas.openxmlformats.org/officeDocument/2006/math"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°</m:t>
                        </m:r>
                      </m:oMath>
                    </a14:m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2143" y="4122733"/>
                    <a:ext cx="330529" cy="3455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2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" name="TextBox 67"/>
              <p:cNvSpPr txBox="1"/>
              <p:nvPr/>
            </p:nvSpPr>
            <p:spPr>
              <a:xfrm>
                <a:off x="7067559" y="3826621"/>
                <a:ext cx="290290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20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341852" y="3308511"/>
                <a:ext cx="290290" cy="323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31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44" name="직선 화살표 연결선 43"/>
            <p:cNvCxnSpPr>
              <a:stCxn id="65" idx="3"/>
              <a:endCxn id="64" idx="7"/>
            </p:cNvCxnSpPr>
            <p:nvPr/>
          </p:nvCxnSpPr>
          <p:spPr>
            <a:xfrm flipH="1">
              <a:off x="9250674" y="2443101"/>
              <a:ext cx="257623" cy="319287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9743887" y="2250205"/>
                  <a:ext cx="1315136" cy="46569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(41</a:t>
                  </a:r>
                  <a14:m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,132</a:t>
                  </a:r>
                  <a14:m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°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Bahnschrift Light" panose="020B0502040204020203" pitchFamily="34" charset="0"/>
                      <a:ea typeface="맑은 고딕" panose="020B0503020000020004" pitchFamily="50" charset="-127"/>
                      <a:cs typeface="+mn-cs"/>
                    </a:rPr>
                    <a:t>)</a:t>
                  </a: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3887" y="2250205"/>
                  <a:ext cx="1315136" cy="465697"/>
                </a:xfrm>
                <a:prstGeom prst="rect">
                  <a:avLst/>
                </a:prstGeom>
                <a:blipFill>
                  <a:blip r:embed="rId6"/>
                  <a:stretch>
                    <a:fillRect l="-4695" t="-7576" r="-4225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그룹 7"/>
          <p:cNvGrpSpPr/>
          <p:nvPr/>
        </p:nvGrpSpPr>
        <p:grpSpPr>
          <a:xfrm>
            <a:off x="287209" y="2275840"/>
            <a:ext cx="8856088" cy="4331565"/>
            <a:chOff x="229571" y="2480172"/>
            <a:chExt cx="8856088" cy="4337914"/>
          </a:xfrm>
        </p:grpSpPr>
        <p:pic>
          <p:nvPicPr>
            <p:cNvPr id="5" name="그림 4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59" y="3029129"/>
              <a:ext cx="4320000" cy="3240000"/>
            </a:xfrm>
            <a:prstGeom prst="rect">
              <a:avLst/>
            </a:prstGeom>
          </p:spPr>
        </p:pic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71" y="3029129"/>
              <a:ext cx="4464000" cy="3240000"/>
            </a:xfrm>
            <a:prstGeom prst="rect">
              <a:avLst/>
            </a:prstGeom>
          </p:spPr>
        </p:pic>
        <p:sp>
          <p:nvSpPr>
            <p:cNvPr id="71" name="내용 개체 틀 2"/>
            <p:cNvSpPr txBox="1">
              <a:spLocks/>
            </p:cNvSpPr>
            <p:nvPr/>
          </p:nvSpPr>
          <p:spPr>
            <a:xfrm>
              <a:off x="2307243" y="6269129"/>
              <a:ext cx="862342" cy="54895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HRTF</a:t>
              </a:r>
              <a:endPara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내용 개체 틀 2"/>
            <p:cNvSpPr txBox="1">
              <a:spLocks/>
            </p:cNvSpPr>
            <p:nvPr/>
          </p:nvSpPr>
          <p:spPr>
            <a:xfrm>
              <a:off x="6771243" y="6269129"/>
              <a:ext cx="862342" cy="54895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HRIR</a:t>
              </a:r>
              <a:endPara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내용 개체 틀 2"/>
            <p:cNvSpPr txBox="1">
              <a:spLocks/>
            </p:cNvSpPr>
            <p:nvPr/>
          </p:nvSpPr>
          <p:spPr>
            <a:xfrm>
              <a:off x="1896422" y="2480172"/>
              <a:ext cx="5397101" cy="54895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Comparing Nearest vertex &amp; Interpolated</a:t>
              </a:r>
              <a:endPara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2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#3. CONVOLUTION of INPUT and HRIR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>
            <a:grpSpLocks noChangeAspect="1"/>
          </p:cNvGrpSpPr>
          <p:nvPr/>
        </p:nvGrpSpPr>
        <p:grpSpPr>
          <a:xfrm>
            <a:off x="655045" y="1174905"/>
            <a:ext cx="3165841" cy="1502305"/>
            <a:chOff x="726133" y="1215783"/>
            <a:chExt cx="10690987" cy="5073257"/>
          </a:xfrm>
        </p:grpSpPr>
        <p:sp>
          <p:nvSpPr>
            <p:cNvPr id="24" name="오른쪽 화살표 23"/>
            <p:cNvSpPr/>
            <p:nvPr/>
          </p:nvSpPr>
          <p:spPr>
            <a:xfrm>
              <a:off x="685800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442976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6314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120640" y="3657600"/>
              <a:ext cx="2011680" cy="26314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54888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7647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99771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213360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949688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3" name="타원 32"/>
            <p:cNvSpPr/>
            <p:nvPr/>
          </p:nvSpPr>
          <p:spPr>
            <a:xfrm>
              <a:off x="5120640" y="1215783"/>
              <a:ext cx="2012400" cy="201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4" name="오른쪽 화살표 33"/>
            <p:cNvSpPr/>
            <p:nvPr/>
          </p:nvSpPr>
          <p:spPr>
            <a:xfrm rot="5400000">
              <a:off x="5781040" y="323275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5" name="타원 34"/>
            <p:cNvSpPr/>
            <p:nvPr/>
          </p:nvSpPr>
          <p:spPr>
            <a:xfrm>
              <a:off x="2923386" y="1436684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2378674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726133" y="1411230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4575928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902828" y="3164105"/>
            <a:ext cx="2404036" cy="3144673"/>
            <a:chOff x="5077822" y="3698240"/>
            <a:chExt cx="2011680" cy="2631440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077822" y="369824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Bahnschrift Light" panose="020B0502040204020203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77822" y="4537419"/>
              <a:ext cx="2011680" cy="95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c</a:t>
              </a:r>
              <a:r>
                <a:rPr kumimoji="0" lang="en-US" altLang="ko-KR" sz="240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onvolution</a:t>
              </a:r>
              <a:r>
                <a:rPr kumimoji="0" lang="en-US" altLang="ko-KR" sz="24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 of</a:t>
              </a:r>
              <a:r>
                <a:rPr kumimoji="0" lang="en-US" altLang="ko-KR" sz="2400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 input and HRIR</a:t>
              </a:r>
              <a:endParaRPr kumimoji="0" lang="en-US" altLang="ko-KR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607879" y="6136534"/>
            <a:ext cx="311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Bahnschrift Light" panose="020B0502040204020203" pitchFamily="34" charset="0"/>
              </a:rPr>
              <a:t>f</a:t>
            </a:r>
            <a:r>
              <a:rPr lang="en-US" altLang="ko-KR" i="1" dirty="0" smtClean="0">
                <a:latin typeface="Bahnschrift Light" panose="020B0502040204020203" pitchFamily="34" charset="0"/>
              </a:rPr>
              <a:t>or 10 times (10 directions) …</a:t>
            </a:r>
            <a:endParaRPr lang="ko-KR" altLang="en-US" i="1" dirty="0">
              <a:latin typeface="Bahnschrift Ligh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957008" y="2826684"/>
            <a:ext cx="7551914" cy="3263019"/>
            <a:chOff x="4252283" y="1194681"/>
            <a:chExt cx="7551914" cy="3263019"/>
          </a:xfrm>
        </p:grpSpPr>
        <p:sp>
          <p:nvSpPr>
            <p:cNvPr id="20" name="TextBox 19"/>
            <p:cNvSpPr txBox="1"/>
            <p:nvPr/>
          </p:nvSpPr>
          <p:spPr>
            <a:xfrm>
              <a:off x="4332827" y="1338655"/>
              <a:ext cx="5842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solidFill>
                    <a:srgbClr val="006600"/>
                  </a:solidFill>
                  <a:latin typeface="Bahnschrift Light" panose="020B0502040204020203" pitchFamily="34" charset="0"/>
                </a:rPr>
                <a:t>def</a:t>
              </a:r>
              <a:r>
                <a:rPr lang="en-US" altLang="ko-KR" sz="2400" dirty="0">
                  <a:latin typeface="Bahnschrift Light" panose="020B0502040204020203" pitchFamily="34" charset="0"/>
                </a:rPr>
                <a:t> </a:t>
              </a:r>
              <a:r>
                <a:rPr lang="en-US" altLang="ko-KR" sz="2400" dirty="0" err="1">
                  <a:solidFill>
                    <a:srgbClr val="0033CC"/>
                  </a:solidFill>
                  <a:latin typeface="Bahnschrift Light" panose="020B0502040204020203" pitchFamily="34" charset="0"/>
                </a:rPr>
                <a:t>conv_and_stack</a:t>
              </a:r>
              <a:r>
                <a:rPr lang="en-US" altLang="ko-KR" sz="2400" dirty="0">
                  <a:latin typeface="Bahnschrift Light" panose="020B0502040204020203" pitchFamily="34" charset="0"/>
                </a:rPr>
                <a:t>(</a:t>
              </a:r>
              <a:r>
                <a:rPr lang="en-US" altLang="ko-KR" sz="2400" dirty="0" err="1">
                  <a:latin typeface="Bahnschrift Light" panose="020B0502040204020203" pitchFamily="34" charset="0"/>
                </a:rPr>
                <a:t>x_l</a:t>
              </a:r>
              <a:r>
                <a:rPr lang="en-US" altLang="ko-KR" sz="2400" dirty="0">
                  <a:latin typeface="Bahnschrift Light" panose="020B0502040204020203" pitchFamily="34" charset="0"/>
                </a:rPr>
                <a:t>, </a:t>
              </a:r>
              <a:r>
                <a:rPr lang="en-US" altLang="ko-KR" sz="2400" dirty="0" err="1">
                  <a:latin typeface="Bahnschrift Light" panose="020B0502040204020203" pitchFamily="34" charset="0"/>
                </a:rPr>
                <a:t>x_r</a:t>
              </a:r>
              <a:r>
                <a:rPr lang="en-US" altLang="ko-KR" sz="2400" dirty="0">
                  <a:latin typeface="Bahnschrift Light" panose="020B0502040204020203" pitchFamily="34" charset="0"/>
                </a:rPr>
                <a:t>, </a:t>
              </a:r>
              <a:r>
                <a:rPr lang="en-US" altLang="ko-KR" sz="2400" dirty="0" err="1">
                  <a:latin typeface="Bahnschrift Light" panose="020B0502040204020203" pitchFamily="34" charset="0"/>
                </a:rPr>
                <a:t>hrir_l</a:t>
              </a:r>
              <a:r>
                <a:rPr lang="en-US" altLang="ko-KR" sz="2400" dirty="0">
                  <a:latin typeface="Bahnschrift Light" panose="020B0502040204020203" pitchFamily="34" charset="0"/>
                </a:rPr>
                <a:t>, </a:t>
              </a:r>
              <a:r>
                <a:rPr lang="en-US" altLang="ko-KR" sz="2400" dirty="0" err="1">
                  <a:latin typeface="Bahnschrift Light" panose="020B0502040204020203" pitchFamily="34" charset="0"/>
                </a:rPr>
                <a:t>hrir_r</a:t>
              </a:r>
              <a:r>
                <a:rPr lang="en-US" altLang="ko-KR" sz="2400" dirty="0" smtClean="0">
                  <a:latin typeface="Bahnschrift Light" panose="020B0502040204020203" pitchFamily="34" charset="0"/>
                </a:rPr>
                <a:t>):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880882" y="1970899"/>
              <a:ext cx="6923314" cy="726509"/>
              <a:chOff x="4757057" y="1890616"/>
              <a:chExt cx="6923314" cy="726509"/>
            </a:xfrm>
            <a:noFill/>
          </p:grpSpPr>
          <p:sp>
            <p:nvSpPr>
              <p:cNvPr id="6" name="직사각형 5"/>
              <p:cNvSpPr/>
              <p:nvPr/>
            </p:nvSpPr>
            <p:spPr>
              <a:xfrm>
                <a:off x="4757057" y="1890616"/>
                <a:ext cx="6694715" cy="726509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985656" y="2099585"/>
                <a:ext cx="6694715" cy="369332"/>
              </a:xfrm>
              <a:prstGeom prst="rect">
                <a:avLst/>
              </a:prstGeom>
              <a:grp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Bahnschrift Light" panose="020B0502040204020203" pitchFamily="34" charset="0"/>
                  </a:rPr>
                  <a:t>g</a:t>
                </a:r>
                <a:r>
                  <a:rPr lang="en-US" altLang="ko-KR" dirty="0" smtClean="0">
                    <a:latin typeface="Bahnschrift Light" panose="020B0502040204020203" pitchFamily="34" charset="0"/>
                  </a:rPr>
                  <a:t>et real part of interpolated HRIR</a:t>
                </a:r>
                <a:endParaRPr lang="ko-KR" altLang="en-US" dirty="0">
                  <a:latin typeface="Bahnschrift Light" panose="020B0502040204020203" pitchFamily="34" charset="0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4880882" y="2700146"/>
              <a:ext cx="6923315" cy="726509"/>
              <a:chOff x="4757057" y="2848466"/>
              <a:chExt cx="6923315" cy="726509"/>
            </a:xfrm>
            <a:noFill/>
          </p:grpSpPr>
          <p:sp>
            <p:nvSpPr>
              <p:cNvPr id="56" name="직사각형 55"/>
              <p:cNvSpPr/>
              <p:nvPr/>
            </p:nvSpPr>
            <p:spPr>
              <a:xfrm>
                <a:off x="4757057" y="2848466"/>
                <a:ext cx="6694715" cy="726509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85658" y="3027054"/>
                <a:ext cx="6694714" cy="369332"/>
              </a:xfrm>
              <a:prstGeom prst="rect">
                <a:avLst/>
              </a:prstGeom>
              <a:grp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Bahnschrift Light" panose="020B0502040204020203" pitchFamily="34" charset="0"/>
                  </a:rPr>
                  <a:t>c</a:t>
                </a:r>
                <a:r>
                  <a:rPr lang="en-US" altLang="ko-KR" dirty="0" smtClean="0">
                    <a:latin typeface="Bahnschrift Light" panose="020B0502040204020203" pitchFamily="34" charset="0"/>
                  </a:rPr>
                  <a:t>onvolve input and HRIR  (left/right separately) </a:t>
                </a:r>
                <a:endParaRPr lang="ko-KR" altLang="en-US" dirty="0">
                  <a:latin typeface="Bahnschrift Light" panose="020B0502040204020203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880882" y="3437667"/>
              <a:ext cx="6923314" cy="726509"/>
              <a:chOff x="4757057" y="3803701"/>
              <a:chExt cx="6923314" cy="726509"/>
            </a:xfrm>
            <a:noFill/>
          </p:grpSpPr>
          <p:sp>
            <p:nvSpPr>
              <p:cNvPr id="57" name="직사각형 56"/>
              <p:cNvSpPr/>
              <p:nvPr/>
            </p:nvSpPr>
            <p:spPr>
              <a:xfrm>
                <a:off x="4757057" y="3803701"/>
                <a:ext cx="6694715" cy="726509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985656" y="3982289"/>
                <a:ext cx="6694715" cy="369332"/>
              </a:xfrm>
              <a:prstGeom prst="rect">
                <a:avLst/>
              </a:prstGeom>
              <a:grp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Bahnschrift Light" panose="020B0502040204020203" pitchFamily="34" charset="0"/>
                  </a:rPr>
                  <a:t>s</a:t>
                </a:r>
                <a:r>
                  <a:rPr lang="en-US" altLang="ko-KR" dirty="0" smtClean="0">
                    <a:latin typeface="Bahnschrift Light" panose="020B0502040204020203" pitchFamily="34" charset="0"/>
                  </a:rPr>
                  <a:t>tack left/right side into one array</a:t>
                </a:r>
                <a:endParaRPr lang="ko-KR" altLang="en-US" dirty="0"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252283" y="1194681"/>
              <a:ext cx="7551913" cy="3263019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57006" y="2202127"/>
            <a:ext cx="6339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Define a function for convolving input &amp; HRIR : 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902828" y="3176075"/>
            <a:ext cx="4612147" cy="3137496"/>
            <a:chOff x="666471" y="3717290"/>
            <a:chExt cx="3868240" cy="2631440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666471" y="371729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3094711" y="431301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62" name="오른쪽 화살표 61"/>
            <p:cNvSpPr/>
            <p:nvPr/>
          </p:nvSpPr>
          <p:spPr>
            <a:xfrm>
              <a:off x="2614471" y="477557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#4. TRANSFORM OUTPUT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to </a:t>
            </a: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WAV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FORM &amp; </a:t>
            </a: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PLAY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>
            <a:grpSpLocks noChangeAspect="1"/>
          </p:cNvGrpSpPr>
          <p:nvPr/>
        </p:nvGrpSpPr>
        <p:grpSpPr>
          <a:xfrm>
            <a:off x="655045" y="1174905"/>
            <a:ext cx="3165841" cy="1502305"/>
            <a:chOff x="726133" y="1215783"/>
            <a:chExt cx="10690987" cy="5073257"/>
          </a:xfrm>
        </p:grpSpPr>
        <p:sp>
          <p:nvSpPr>
            <p:cNvPr id="26" name="오른쪽 화살표 25"/>
            <p:cNvSpPr/>
            <p:nvPr/>
          </p:nvSpPr>
          <p:spPr>
            <a:xfrm>
              <a:off x="685800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4429760" y="4859432"/>
              <a:ext cx="69088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6314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120640" y="3657600"/>
              <a:ext cx="2011680" cy="26314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7548880" y="3657600"/>
              <a:ext cx="2011680" cy="26314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764720" y="425332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9977120" y="4253320"/>
              <a:ext cx="1440000" cy="14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213360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오른쪽 화살표 33"/>
            <p:cNvSpPr/>
            <p:nvPr/>
          </p:nvSpPr>
          <p:spPr>
            <a:xfrm>
              <a:off x="9496880" y="4715887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20640" y="1215783"/>
              <a:ext cx="2012400" cy="201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6" name="오른쪽 화살표 35"/>
            <p:cNvSpPr/>
            <p:nvPr/>
          </p:nvSpPr>
          <p:spPr>
            <a:xfrm rot="5400000">
              <a:off x="5781040" y="323275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923386" y="1436684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2378674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726133" y="1411230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0" name="오른쪽 화살표 39"/>
            <p:cNvSpPr/>
            <p:nvPr/>
          </p:nvSpPr>
          <p:spPr>
            <a:xfrm>
              <a:off x="4575928" y="213279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98465" y="1156581"/>
            <a:ext cx="4173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1. concatenate 10 arrays into 1 array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13928" y="4225225"/>
            <a:ext cx="2398549" cy="10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t</a:t>
            </a:r>
            <a:r>
              <a:rPr kumimoji="0" lang="en-US" altLang="ko-KR" sz="220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ransform</a:t>
            </a:r>
            <a:r>
              <a:rPr kumimoji="0" lang="en-US" altLang="ko-KR" sz="22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output</a:t>
            </a:r>
            <a:r>
              <a:rPr kumimoji="0" lang="en-US" altLang="ko-KR" sz="220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to wav file form</a:t>
            </a:r>
            <a:endParaRPr kumimoji="0" lang="en-US" altLang="ko-KR" sz="220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0247" y="4513989"/>
            <a:ext cx="115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Bahnschrift Light" panose="020B0502040204020203" pitchFamily="34" charset="0"/>
              </a:rPr>
              <a:t>output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1685940"/>
            <a:ext cx="2428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[                        …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  array for direction 1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                          …                      ]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05600" y="2873673"/>
            <a:ext cx="2428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[                        …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  array for direction 2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                          …                      ]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05600" y="4830692"/>
            <a:ext cx="2428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[                        …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  array for direction 10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                          …                      ]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098465" y="6033381"/>
            <a:ext cx="4173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hnschrift Light" panose="020B0502040204020203" pitchFamily="34" charset="0"/>
              </a:rPr>
              <a:t>2</a:t>
            </a:r>
            <a:r>
              <a:rPr lang="en-US" altLang="ko-KR" sz="2000" dirty="0" smtClean="0">
                <a:latin typeface="Bahnschrift Light" panose="020B0502040204020203" pitchFamily="34" charset="0"/>
              </a:rPr>
              <a:t>. transform to wav file &amp; play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10" name="덧셈 기호 9"/>
          <p:cNvSpPr>
            <a:spLocks noChangeAspect="1"/>
          </p:cNvSpPr>
          <p:nvPr/>
        </p:nvSpPr>
        <p:spPr>
          <a:xfrm>
            <a:off x="7646277" y="2558449"/>
            <a:ext cx="476251" cy="476251"/>
          </a:xfrm>
          <a:prstGeom prst="mathPlus">
            <a:avLst>
              <a:gd name="adj1" fmla="val 155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덧셈 기호 74"/>
          <p:cNvSpPr>
            <a:spLocks noChangeAspect="1"/>
          </p:cNvSpPr>
          <p:nvPr/>
        </p:nvSpPr>
        <p:spPr>
          <a:xfrm>
            <a:off x="7646277" y="4586556"/>
            <a:ext cx="476251" cy="476251"/>
          </a:xfrm>
          <a:prstGeom prst="mathPlus">
            <a:avLst>
              <a:gd name="adj1" fmla="val 1558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 rot="5400000">
            <a:off x="7781444" y="3869555"/>
            <a:ext cx="5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Bahnschrift Light" panose="020B0502040204020203" pitchFamily="34" charset="0"/>
              </a:rPr>
              <a:t>…</a:t>
            </a:r>
            <a:endParaRPr lang="ko-KR" altLang="en-US" sz="4000" dirty="0">
              <a:latin typeface="Bahnschrift Light" panose="020B0502040204020203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64824" t="11860" r="31197" b="79119"/>
          <a:stretch/>
        </p:blipFill>
        <p:spPr>
          <a:xfrm>
            <a:off x="9839325" y="5542164"/>
            <a:ext cx="727586" cy="9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DEMO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demo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717675"/>
            <a:ext cx="78105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9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PREPARATION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6" y="4065128"/>
            <a:ext cx="4049550" cy="21057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880" y="1667863"/>
            <a:ext cx="3595896" cy="2397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428" y="4065128"/>
            <a:ext cx="4343980" cy="24423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6528" y="1038074"/>
            <a:ext cx="4398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latin typeface="Bahnschrift Light" panose="020B0502040204020203" pitchFamily="34" charset="0"/>
              </a:rPr>
              <a:t>f</a:t>
            </a:r>
            <a:r>
              <a:rPr lang="en-US" altLang="ko-KR" sz="2400" i="1" dirty="0" smtClean="0">
                <a:latin typeface="Bahnschrift Light" panose="020B0502040204020203" pitchFamily="34" charset="0"/>
              </a:rPr>
              <a:t>or 3D audio…</a:t>
            </a:r>
            <a:endParaRPr lang="ko-KR" altLang="en-US" sz="2400" i="1" dirty="0"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878" y="3617088"/>
            <a:ext cx="182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Light" panose="020B0502040204020203" pitchFamily="34" charset="0"/>
              </a:rPr>
              <a:t>s</a:t>
            </a:r>
            <a:r>
              <a:rPr lang="en-US" altLang="ko-KR" dirty="0" smtClean="0">
                <a:latin typeface="Bahnschrift Light" panose="020B0502040204020203" pitchFamily="34" charset="0"/>
              </a:rPr>
              <a:t>urround sound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4237" y="6154535"/>
            <a:ext cx="280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Light" panose="020B0502040204020203" pitchFamily="34" charset="0"/>
              </a:rPr>
              <a:t>b</a:t>
            </a:r>
            <a:r>
              <a:rPr lang="en-US" altLang="ko-KR" dirty="0" smtClean="0">
                <a:latin typeface="Bahnschrift Light" panose="020B0502040204020203" pitchFamily="34" charset="0"/>
              </a:rPr>
              <a:t>inaural recording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21983" y="6119126"/>
            <a:ext cx="138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Bahnschrift Light" panose="020B0502040204020203" pitchFamily="34" charset="0"/>
              </a:rPr>
              <a:t>ambisonics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849427" y="1404489"/>
            <a:ext cx="3549027" cy="2660639"/>
            <a:chOff x="5316028" y="1929475"/>
            <a:chExt cx="2974286" cy="223090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t="49815" b="654"/>
            <a:stretch/>
          </p:blipFill>
          <p:spPr>
            <a:xfrm>
              <a:off x="5316028" y="1929475"/>
              <a:ext cx="2974286" cy="11049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/>
            <a:srcRect t="49826"/>
            <a:stretch/>
          </p:blipFill>
          <p:spPr>
            <a:xfrm>
              <a:off x="5316375" y="3041409"/>
              <a:ext cx="2973592" cy="1118969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424470" y="3606205"/>
            <a:ext cx="166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HRTF &amp; HRIR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WHAT’S NEXT?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414225" y="3035015"/>
            <a:ext cx="143609" cy="1436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954346" y="3035015"/>
            <a:ext cx="143609" cy="1436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891654" y="3035015"/>
            <a:ext cx="143609" cy="1436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>
            <a:endCxn id="39" idx="2"/>
          </p:cNvCxnSpPr>
          <p:nvPr/>
        </p:nvCxnSpPr>
        <p:spPr>
          <a:xfrm>
            <a:off x="1969994" y="3105014"/>
            <a:ext cx="3984352" cy="1806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5" idx="2"/>
          </p:cNvCxnSpPr>
          <p:nvPr/>
        </p:nvCxnSpPr>
        <p:spPr>
          <a:xfrm>
            <a:off x="164592" y="3102964"/>
            <a:ext cx="1727062" cy="3856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endCxn id="44" idx="2"/>
          </p:cNvCxnSpPr>
          <p:nvPr/>
        </p:nvCxnSpPr>
        <p:spPr>
          <a:xfrm flipV="1">
            <a:off x="6034864" y="3106820"/>
            <a:ext cx="4379361" cy="1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10490386" y="3106819"/>
            <a:ext cx="1466850" cy="1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85026" y="2071912"/>
            <a:ext cx="2156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HRTF Model(l)</a:t>
            </a:r>
            <a:r>
              <a:rPr kumimoji="0" lang="en-US" altLang="ko-K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80271" y="2080908"/>
            <a:ext cx="2156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Upcoming Features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07597" y="2080908"/>
            <a:ext cx="2156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Conversion to C++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4763" y="3469452"/>
            <a:ext cx="3470462" cy="1766165"/>
            <a:chOff x="234763" y="3481290"/>
            <a:chExt cx="3470462" cy="1766165"/>
          </a:xfrm>
        </p:grpSpPr>
        <p:sp>
          <p:nvSpPr>
            <p:cNvPr id="55" name="TextBox 54"/>
            <p:cNvSpPr txBox="1"/>
            <p:nvPr/>
          </p:nvSpPr>
          <p:spPr>
            <a:xfrm>
              <a:off x="234763" y="3481290"/>
              <a:ext cx="34704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Data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34763" y="4693457"/>
              <a:ext cx="34704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Filter Coefficient </a:t>
              </a:r>
              <a:endPara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8" name="직선 화살표 연결선 57"/>
            <p:cNvCxnSpPr>
              <a:stCxn id="55" idx="2"/>
              <a:endCxn id="56" idx="0"/>
            </p:cNvCxnSpPr>
            <p:nvPr/>
          </p:nvCxnSpPr>
          <p:spPr>
            <a:xfrm>
              <a:off x="1969994" y="4035288"/>
              <a:ext cx="0" cy="658169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med" len="lg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346150" y="3383038"/>
            <a:ext cx="336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Attenuation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Occlusion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Room Parameters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Reverberation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9211208" y="3469452"/>
            <a:ext cx="2549639" cy="2978332"/>
            <a:chOff x="234763" y="3481290"/>
            <a:chExt cx="3470462" cy="2978332"/>
          </a:xfrm>
        </p:grpSpPr>
        <p:sp>
          <p:nvSpPr>
            <p:cNvPr id="65" name="TextBox 64"/>
            <p:cNvSpPr txBox="1"/>
            <p:nvPr/>
          </p:nvSpPr>
          <p:spPr>
            <a:xfrm>
              <a:off x="234763" y="3481290"/>
              <a:ext cx="34704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Python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4763" y="4693457"/>
              <a:ext cx="34704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C++</a:t>
              </a:r>
              <a:endPara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화살표 연결선 66"/>
            <p:cNvCxnSpPr>
              <a:stCxn id="65" idx="2"/>
              <a:endCxn id="66" idx="0"/>
            </p:cNvCxnSpPr>
            <p:nvPr/>
          </p:nvCxnSpPr>
          <p:spPr>
            <a:xfrm>
              <a:off x="1969994" y="4035288"/>
              <a:ext cx="0" cy="658169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med" len="lg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1969994" y="5247455"/>
              <a:ext cx="0" cy="658169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prstDash val="solid"/>
              <a:headEnd w="med" len="lg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34763" y="5905624"/>
              <a:ext cx="34704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Android, iOS</a:t>
              </a:r>
              <a:endPara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8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HRTF MODELING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93834" y="1471372"/>
            <a:ext cx="6522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Sol) Model HRTF to digital filter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&amp; Store filter coefficients instead of data.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5" y="1471372"/>
            <a:ext cx="4234672" cy="1645053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502145" y="3150600"/>
            <a:ext cx="4234672" cy="3130412"/>
            <a:chOff x="2619481" y="3150600"/>
            <a:chExt cx="4234672" cy="3101798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4736816" y="3150600"/>
              <a:ext cx="1" cy="189079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med" len="lg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/>
          </p:nvGrpSpPr>
          <p:grpSpPr>
            <a:xfrm>
              <a:off x="2619481" y="5109742"/>
              <a:ext cx="4234672" cy="1142656"/>
              <a:chOff x="2623521" y="4943856"/>
              <a:chExt cx="4234672" cy="123046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3521" y="4943856"/>
                <a:ext cx="4234672" cy="861135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992711" y="5804989"/>
                <a:ext cx="1496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Digital Filter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62355" y="4553308"/>
                <a:ext cx="1894893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&amp; </m:t>
                      </m:r>
                      <m:sSub>
                        <m:sSub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55" y="4553308"/>
                <a:ext cx="1894893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4893835" y="2734887"/>
            <a:ext cx="4229846" cy="3867529"/>
            <a:chOff x="5808951" y="2620425"/>
            <a:chExt cx="4895273" cy="4045722"/>
          </a:xfrm>
        </p:grpSpPr>
        <p:sp>
          <p:nvSpPr>
            <p:cNvPr id="14" name="TextBox 13"/>
            <p:cNvSpPr txBox="1"/>
            <p:nvPr/>
          </p:nvSpPr>
          <p:spPr>
            <a:xfrm>
              <a:off x="5808951" y="2620425"/>
              <a:ext cx="48952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Modeling HRTF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Formulate HRTF with little distortion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902036" y="3794376"/>
              <a:ext cx="4516582" cy="2871771"/>
              <a:chOff x="8515181" y="1652847"/>
              <a:chExt cx="3429935" cy="276032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181" y="1652847"/>
                <a:ext cx="3429935" cy="238290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96216" y="4090007"/>
                <a:ext cx="14489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Ref by </a:t>
                </a:r>
                <a:r>
                  <a:rPr kumimoji="0" lang="en-US" altLang="ko-KR" sz="15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D.H.Kim</a:t>
                </a:r>
                <a:r>
                  <a:rPr kumimoji="0" lang="en-US" altLang="ko-KR" sz="15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 </a:t>
                </a: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8876898" y="4183976"/>
            <a:ext cx="2878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More filter coefficients, less distortion.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02691" y="1071262"/>
            <a:ext cx="3406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Bahnschrift Light" panose="020B0502040204020203" pitchFamily="34" charset="0"/>
              </a:rPr>
              <a:t>Total 250k </a:t>
            </a:r>
            <a:r>
              <a:rPr lang="en-US" altLang="ko-KR" sz="20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floats. Too heavy…</a:t>
            </a:r>
            <a:endParaRPr lang="en-US" altLang="ko-KR" sz="2000" dirty="0">
              <a:solidFill>
                <a:prstClr val="black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HRTF MODELING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8089" y="2955203"/>
            <a:ext cx="7464420" cy="1092607"/>
            <a:chOff x="488089" y="2307503"/>
            <a:chExt cx="7464420" cy="1092607"/>
          </a:xfrm>
        </p:grpSpPr>
        <p:sp>
          <p:nvSpPr>
            <p:cNvPr id="19" name="TextBox 18"/>
            <p:cNvSpPr txBox="1"/>
            <p:nvPr/>
          </p:nvSpPr>
          <p:spPr>
            <a:xfrm>
              <a:off x="488089" y="2307503"/>
              <a:ext cx="7464420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Plus2. Computation </a:t>
              </a: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Process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- Computation process is simplified.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5227155" y="2396313"/>
              <a:ext cx="5184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→</a:t>
              </a:r>
              <a:endPara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5" name="그룹 44"/>
          <p:cNvGrpSpPr>
            <a:grpSpLocks noChangeAspect="1"/>
          </p:cNvGrpSpPr>
          <p:nvPr/>
        </p:nvGrpSpPr>
        <p:grpSpPr>
          <a:xfrm>
            <a:off x="6298339" y="4427069"/>
            <a:ext cx="5040000" cy="1583056"/>
            <a:chOff x="715973" y="1256423"/>
            <a:chExt cx="6406907" cy="2012400"/>
          </a:xfrm>
        </p:grpSpPr>
        <p:sp>
          <p:nvSpPr>
            <p:cNvPr id="46" name="타원 45"/>
            <p:cNvSpPr/>
            <p:nvPr/>
          </p:nvSpPr>
          <p:spPr>
            <a:xfrm>
              <a:off x="5110480" y="1256423"/>
              <a:ext cx="2012400" cy="201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25446" y="1899517"/>
              <a:ext cx="1991000" cy="65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I</a:t>
              </a: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nterpolate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HRIR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913226" y="1477324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오른쪽 화살표 48"/>
            <p:cNvSpPr/>
            <p:nvPr/>
          </p:nvSpPr>
          <p:spPr>
            <a:xfrm>
              <a:off x="2368514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715973" y="1451870"/>
              <a:ext cx="1620000" cy="162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04060" y="1745140"/>
              <a:ext cx="1243824" cy="931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L</a:t>
              </a: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oad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CIPIC HRIR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40538" y="1909954"/>
              <a:ext cx="1567082" cy="65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Obtain 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</a:t>
              </a: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arameters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>
              <a:off x="4565768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4" name="그룹 53"/>
          <p:cNvGrpSpPr>
            <a:grpSpLocks noChangeAspect="1"/>
          </p:cNvGrpSpPr>
          <p:nvPr/>
        </p:nvGrpSpPr>
        <p:grpSpPr>
          <a:xfrm>
            <a:off x="1296965" y="4390597"/>
            <a:ext cx="3408969" cy="1656000"/>
            <a:chOff x="2913224" y="1261114"/>
            <a:chExt cx="4333521" cy="2105128"/>
          </a:xfrm>
        </p:grpSpPr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5103119" y="1261114"/>
              <a:ext cx="2105128" cy="210512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64810" y="1703370"/>
              <a:ext cx="2181935" cy="129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Select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Filter Coefficients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&amp;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Substitute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2913224" y="1477323"/>
              <a:ext cx="1620000" cy="162000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33250" y="1729323"/>
              <a:ext cx="1567082" cy="99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Load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Filter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Coefficients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오른쪽 화살표 63"/>
            <p:cNvSpPr/>
            <p:nvPr/>
          </p:nvSpPr>
          <p:spPr>
            <a:xfrm>
              <a:off x="4565768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8089" y="1291840"/>
            <a:ext cx="7464420" cy="1015663"/>
            <a:chOff x="488089" y="1291840"/>
            <a:chExt cx="7464420" cy="1015663"/>
          </a:xfrm>
        </p:grpSpPr>
        <p:sp>
          <p:nvSpPr>
            <p:cNvPr id="17" name="TextBox 16"/>
            <p:cNvSpPr txBox="1"/>
            <p:nvPr/>
          </p:nvSpPr>
          <p:spPr>
            <a:xfrm>
              <a:off x="488089" y="1291840"/>
              <a:ext cx="74644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Plus1. Storage for HRIR</a:t>
              </a:r>
            </a:p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You can only store about 1/4 float data compare to former one.</a:t>
              </a: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5400000">
              <a:off x="4500615" y="1251003"/>
              <a:ext cx="5184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→</a:t>
              </a:r>
              <a:endPara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93899" y="2377987"/>
            <a:ext cx="8532086" cy="49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200 * 25 * 50 =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250k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10 * 65 * 99 =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64k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(in case of (5,5) order IIR Filter)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4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UPCOMING FEATURES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76687" y="3233777"/>
            <a:ext cx="2152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Attenuation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29337" y="3759200"/>
            <a:ext cx="3267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Room Parameters</a:t>
            </a:r>
          </a:p>
        </p:txBody>
      </p:sp>
      <p:cxnSp>
        <p:nvCxnSpPr>
          <p:cNvPr id="27" name="직선 화살표 연결선 26"/>
          <p:cNvCxnSpPr>
            <a:stCxn id="4" idx="2"/>
          </p:cNvCxnSpPr>
          <p:nvPr/>
        </p:nvCxnSpPr>
        <p:spPr>
          <a:xfrm>
            <a:off x="6096000" y="774700"/>
            <a:ext cx="66675" cy="6083300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headEnd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0" y="3759200"/>
            <a:ext cx="12192000" cy="38100"/>
          </a:xfrm>
          <a:prstGeom prst="straightConnector1">
            <a:avLst/>
          </a:prstGeom>
          <a:ln w="25400" cmpd="dbl">
            <a:solidFill>
              <a:schemeClr val="tx1"/>
            </a:solidFill>
            <a:prstDash val="sysDot"/>
            <a:headEnd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29100" y="3759200"/>
            <a:ext cx="1914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Occlusion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29337" y="3262352"/>
            <a:ext cx="2628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Reverberation</a:t>
            </a:r>
          </a:p>
        </p:txBody>
      </p:sp>
      <p:sp>
        <p:nvSpPr>
          <p:cNvPr id="38" name="타원 37"/>
          <p:cNvSpPr>
            <a:spLocks noChangeAspect="1"/>
          </p:cNvSpPr>
          <p:nvPr/>
        </p:nvSpPr>
        <p:spPr>
          <a:xfrm>
            <a:off x="563999" y="4543227"/>
            <a:ext cx="1656001" cy="165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33663" y="5299709"/>
            <a:ext cx="228600" cy="8995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2113" y="4667249"/>
            <a:ext cx="1216154" cy="1531978"/>
          </a:xfrm>
          <a:prstGeom prst="rect">
            <a:avLst/>
          </a:prstGeom>
        </p:spPr>
      </p:pic>
      <p:cxnSp>
        <p:nvCxnSpPr>
          <p:cNvPr id="16" name="직선 연결선 15"/>
          <p:cNvCxnSpPr>
            <a:stCxn id="38" idx="0"/>
          </p:cNvCxnSpPr>
          <p:nvPr/>
        </p:nvCxnSpPr>
        <p:spPr>
          <a:xfrm>
            <a:off x="1392000" y="4543227"/>
            <a:ext cx="2308800" cy="3430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38" idx="7"/>
          </p:cNvCxnSpPr>
          <p:nvPr/>
        </p:nvCxnSpPr>
        <p:spPr>
          <a:xfrm>
            <a:off x="1977484" y="4785743"/>
            <a:ext cx="1723316" cy="1005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8" idx="6"/>
          </p:cNvCxnSpPr>
          <p:nvPr/>
        </p:nvCxnSpPr>
        <p:spPr>
          <a:xfrm flipV="1">
            <a:off x="2220000" y="4882636"/>
            <a:ext cx="1480800" cy="4885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38" idx="5"/>
          </p:cNvCxnSpPr>
          <p:nvPr/>
        </p:nvCxnSpPr>
        <p:spPr>
          <a:xfrm flipV="1">
            <a:off x="1977484" y="4886325"/>
            <a:ext cx="1723316" cy="107038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38" idx="4"/>
          </p:cNvCxnSpPr>
          <p:nvPr/>
        </p:nvCxnSpPr>
        <p:spPr>
          <a:xfrm flipV="1">
            <a:off x="1392000" y="4890015"/>
            <a:ext cx="2281009" cy="13092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38" idx="3"/>
          </p:cNvCxnSpPr>
          <p:nvPr/>
        </p:nvCxnSpPr>
        <p:spPr>
          <a:xfrm flipV="1">
            <a:off x="806515" y="4890016"/>
            <a:ext cx="2866494" cy="106669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38" idx="2"/>
          </p:cNvCxnSpPr>
          <p:nvPr/>
        </p:nvCxnSpPr>
        <p:spPr>
          <a:xfrm flipV="1">
            <a:off x="563999" y="4890014"/>
            <a:ext cx="3109010" cy="48121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38" idx="1"/>
          </p:cNvCxnSpPr>
          <p:nvPr/>
        </p:nvCxnSpPr>
        <p:spPr>
          <a:xfrm>
            <a:off x="806515" y="4785743"/>
            <a:ext cx="2866494" cy="10427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6005" y="4955728"/>
            <a:ext cx="1291988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Sound Source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09073" y="6247472"/>
            <a:ext cx="215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Ray Tracing&gt;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81119" y="6222310"/>
            <a:ext cx="113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Obstacle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8" y="1186004"/>
            <a:ext cx="2396824" cy="1560366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473225" y="2818279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&lt;Attenuation&gt;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34" y="4294147"/>
            <a:ext cx="2528543" cy="153575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37" y="4321924"/>
            <a:ext cx="2376488" cy="1473527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454203" y="5956711"/>
            <a:ext cx="468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Reverberation Time(RT60),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Room Absorption Coefficients…</a:t>
            </a:r>
            <a:r>
              <a:rPr kumimoji="0" lang="en-US" altLang="ko-KR" sz="2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etc</a:t>
            </a:r>
            <a:endParaRPr kumimoji="0" lang="ko-KR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9" y="1205436"/>
            <a:ext cx="2747962" cy="154343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93358" y="4605201"/>
            <a:ext cx="2002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Sound Level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5874710" y="4641343"/>
            <a:ext cx="1" cy="358601"/>
          </a:xfrm>
          <a:prstGeom prst="straightConnector1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305368" y="1117234"/>
            <a:ext cx="3981415" cy="1883138"/>
            <a:chOff x="7883694" y="1117234"/>
            <a:chExt cx="3403089" cy="18831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8640" y="1649505"/>
              <a:ext cx="788143" cy="78814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883694" y="1626422"/>
              <a:ext cx="834310" cy="83431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951872" y="1252498"/>
              <a:ext cx="3266733" cy="1592907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91165" y="2212229"/>
              <a:ext cx="788143" cy="788143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191166" y="1117234"/>
              <a:ext cx="788143" cy="788143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62" y="1849302"/>
            <a:ext cx="396039" cy="3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1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85774" y="2853311"/>
            <a:ext cx="7145562" cy="260869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Conversion to C++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55" y="2724149"/>
            <a:ext cx="1589519" cy="13668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55" y="4518137"/>
            <a:ext cx="1589519" cy="136683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668561" y="4267200"/>
            <a:ext cx="10963275" cy="9525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olid"/>
            <a:headEnd w="med" len="lg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3" y="3227394"/>
            <a:ext cx="1885950" cy="18605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42" y="3342369"/>
            <a:ext cx="1849662" cy="18496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5774" y="1493985"/>
            <a:ext cx="11439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Conversion to C++ is necessary to make mobile application, our final goal.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5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 &amp;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A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387" y="3238500"/>
            <a:ext cx="5229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Bahnschrift SemiBold" panose="020B0502040204020203" pitchFamily="34" charset="0"/>
              </a:rPr>
              <a:t>Thank you !</a:t>
            </a:r>
            <a:endParaRPr lang="ko-KR" altLang="en-US" sz="40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0800000">
            <a:off x="2285998" y="1578439"/>
            <a:ext cx="7488000" cy="859971"/>
            <a:chOff x="2285998" y="4267200"/>
            <a:chExt cx="7488000" cy="859971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2285998" y="5127168"/>
              <a:ext cx="74880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2311023" y="4267200"/>
              <a:ext cx="0" cy="8599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030686" y="4267200"/>
              <a:ext cx="0" cy="8599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9750973" y="4267200"/>
              <a:ext cx="0" cy="8599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2285998" y="5159821"/>
            <a:ext cx="7488000" cy="859971"/>
            <a:chOff x="2285998" y="4267200"/>
            <a:chExt cx="7488000" cy="859971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2285998" y="5127168"/>
              <a:ext cx="74880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2311023" y="4267200"/>
              <a:ext cx="0" cy="8599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030686" y="4267200"/>
              <a:ext cx="0" cy="8599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9750973" y="4267200"/>
              <a:ext cx="0" cy="859971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rcRect l="28552" t="9308" r="28552" b="9308"/>
          <a:stretch>
            <a:fillRect/>
          </a:stretch>
        </p:blipFill>
        <p:spPr>
          <a:xfrm>
            <a:off x="791909" y="2275838"/>
            <a:ext cx="3060000" cy="3060000"/>
          </a:xfrm>
          <a:custGeom>
            <a:avLst/>
            <a:gdLst>
              <a:gd name="connsiteX0" fmla="*/ 1350000 w 2700000"/>
              <a:gd name="connsiteY0" fmla="*/ 0 h 2700000"/>
              <a:gd name="connsiteX1" fmla="*/ 2700000 w 2700000"/>
              <a:gd name="connsiteY1" fmla="*/ 1350000 h 2700000"/>
              <a:gd name="connsiteX2" fmla="*/ 1350000 w 2700000"/>
              <a:gd name="connsiteY2" fmla="*/ 2700000 h 2700000"/>
              <a:gd name="connsiteX3" fmla="*/ 0 w 2700000"/>
              <a:gd name="connsiteY3" fmla="*/ 1350000 h 2700000"/>
              <a:gd name="connsiteX4" fmla="*/ 1350000 w 2700000"/>
              <a:gd name="connsiteY4" fmla="*/ 0 h 27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0000" h="2700000">
                <a:moveTo>
                  <a:pt x="1350000" y="0"/>
                </a:moveTo>
                <a:cubicBezTo>
                  <a:pt x="2095584" y="0"/>
                  <a:pt x="2700000" y="604416"/>
                  <a:pt x="2700000" y="1350000"/>
                </a:cubicBezTo>
                <a:cubicBezTo>
                  <a:pt x="2700000" y="2095584"/>
                  <a:pt x="2095584" y="2700000"/>
                  <a:pt x="1350000" y="2700000"/>
                </a:cubicBezTo>
                <a:cubicBezTo>
                  <a:pt x="604416" y="2700000"/>
                  <a:pt x="0" y="2095584"/>
                  <a:pt x="0" y="1350000"/>
                </a:cubicBezTo>
                <a:cubicBezTo>
                  <a:pt x="0" y="604416"/>
                  <a:pt x="604416" y="0"/>
                  <a:pt x="1350000" y="0"/>
                </a:cubicBezTo>
                <a:close/>
              </a:path>
            </a:pathLst>
          </a:cu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rcRect l="23501" t="3353" r="23501" b="3353"/>
          <a:stretch>
            <a:fillRect/>
          </a:stretch>
        </p:blipFill>
        <p:spPr>
          <a:xfrm>
            <a:off x="4506441" y="2275838"/>
            <a:ext cx="3060000" cy="3060000"/>
          </a:xfrm>
          <a:custGeom>
            <a:avLst/>
            <a:gdLst>
              <a:gd name="connsiteX0" fmla="*/ 1350000 w 2700000"/>
              <a:gd name="connsiteY0" fmla="*/ 0 h 2700000"/>
              <a:gd name="connsiteX1" fmla="*/ 2700000 w 2700000"/>
              <a:gd name="connsiteY1" fmla="*/ 1350000 h 2700000"/>
              <a:gd name="connsiteX2" fmla="*/ 1350000 w 2700000"/>
              <a:gd name="connsiteY2" fmla="*/ 2700000 h 2700000"/>
              <a:gd name="connsiteX3" fmla="*/ 0 w 2700000"/>
              <a:gd name="connsiteY3" fmla="*/ 1350000 h 2700000"/>
              <a:gd name="connsiteX4" fmla="*/ 1350000 w 2700000"/>
              <a:gd name="connsiteY4" fmla="*/ 0 h 27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0000" h="2700000">
                <a:moveTo>
                  <a:pt x="1350000" y="0"/>
                </a:moveTo>
                <a:cubicBezTo>
                  <a:pt x="2095584" y="0"/>
                  <a:pt x="2700000" y="604416"/>
                  <a:pt x="2700000" y="1350000"/>
                </a:cubicBezTo>
                <a:cubicBezTo>
                  <a:pt x="2700000" y="2095584"/>
                  <a:pt x="2095584" y="2700000"/>
                  <a:pt x="1350000" y="2700000"/>
                </a:cubicBezTo>
                <a:cubicBezTo>
                  <a:pt x="604416" y="2700000"/>
                  <a:pt x="0" y="2095584"/>
                  <a:pt x="0" y="1350000"/>
                </a:cubicBezTo>
                <a:cubicBezTo>
                  <a:pt x="0" y="604416"/>
                  <a:pt x="604416" y="0"/>
                  <a:pt x="1350000" y="0"/>
                </a:cubicBezTo>
                <a:close/>
              </a:path>
            </a:pathLst>
          </a:cu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rcRect l="26617" t="2034" r="26617" b="14827"/>
          <a:stretch>
            <a:fillRect/>
          </a:stretch>
        </p:blipFill>
        <p:spPr>
          <a:xfrm>
            <a:off x="8220973" y="2275838"/>
            <a:ext cx="3060000" cy="3060000"/>
          </a:xfrm>
          <a:custGeom>
            <a:avLst/>
            <a:gdLst>
              <a:gd name="connsiteX0" fmla="*/ 1350000 w 2700000"/>
              <a:gd name="connsiteY0" fmla="*/ 0 h 2700000"/>
              <a:gd name="connsiteX1" fmla="*/ 2700000 w 2700000"/>
              <a:gd name="connsiteY1" fmla="*/ 1350000 h 2700000"/>
              <a:gd name="connsiteX2" fmla="*/ 1350000 w 2700000"/>
              <a:gd name="connsiteY2" fmla="*/ 2700000 h 2700000"/>
              <a:gd name="connsiteX3" fmla="*/ 0 w 2700000"/>
              <a:gd name="connsiteY3" fmla="*/ 1350000 h 2700000"/>
              <a:gd name="connsiteX4" fmla="*/ 1350000 w 2700000"/>
              <a:gd name="connsiteY4" fmla="*/ 0 h 27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0000" h="2700000">
                <a:moveTo>
                  <a:pt x="1350000" y="0"/>
                </a:moveTo>
                <a:cubicBezTo>
                  <a:pt x="2095584" y="0"/>
                  <a:pt x="2700000" y="604416"/>
                  <a:pt x="2700000" y="1350000"/>
                </a:cubicBezTo>
                <a:cubicBezTo>
                  <a:pt x="2700000" y="2095584"/>
                  <a:pt x="2095584" y="2700000"/>
                  <a:pt x="1350000" y="2700000"/>
                </a:cubicBezTo>
                <a:cubicBezTo>
                  <a:pt x="604416" y="2700000"/>
                  <a:pt x="0" y="2095584"/>
                  <a:pt x="0" y="1350000"/>
                </a:cubicBezTo>
                <a:cubicBezTo>
                  <a:pt x="0" y="604416"/>
                  <a:pt x="604416" y="0"/>
                  <a:pt x="1350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116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5575789" y="3030300"/>
            <a:ext cx="97200" cy="19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FLOW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0582" y="5073627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acquire C++ language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60503" y="2192351"/>
            <a:ext cx="3213863" cy="721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-  signal processing libraries</a:t>
            </a:r>
          </a:p>
          <a:p>
            <a:pPr marR="0" lvl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-  spatial sound </a:t>
            </a:r>
            <a:r>
              <a:rPr kumimoji="0" lang="en-US" altLang="ko-KR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API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82184" y="2476500"/>
            <a:ext cx="16993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select features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70172" y="3090675"/>
            <a:ext cx="2179098" cy="721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implement f</a:t>
            </a:r>
            <a:r>
              <a:rPr kumimoji="0" lang="en-US" altLang="ko-KR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eatures</a:t>
            </a:r>
            <a:endParaRPr lang="en-US" altLang="ko-KR" noProof="0" dirty="0">
              <a:latin typeface="Bahnschrift Light" panose="020B0502040204020203" pitchFamily="34" charset="0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by </a:t>
            </a:r>
            <a:r>
              <a:rPr kumimoji="0" lang="en-US" altLang="ko-KR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python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981008" y="2216746"/>
            <a:ext cx="2603703" cy="721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implement</a:t>
            </a:r>
            <a:r>
              <a:rPr lang="en-US" altLang="ko-KR" baseline="0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 features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by C++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5999" y="3085350"/>
            <a:ext cx="1452660" cy="451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preparation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24896" y="3067153"/>
            <a:ext cx="2296411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project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Bahnschrift Light" panose="020B0502040204020203" pitchFamily="34" charset="0"/>
                <a:ea typeface="맑은 고딕" panose="020B0503020000020004" pitchFamily="50" charset="-127"/>
              </a:rPr>
              <a:t>specification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1150952" y="2942131"/>
            <a:ext cx="10476000" cy="18097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972" y="2958300"/>
            <a:ext cx="144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739861" y="2958300"/>
            <a:ext cx="144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344456" y="2958300"/>
            <a:ext cx="144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50665" y="2958300"/>
            <a:ext cx="144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787768" y="2958300"/>
            <a:ext cx="144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0210907" y="2958300"/>
            <a:ext cx="144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오른쪽 화살표 77"/>
          <p:cNvSpPr/>
          <p:nvPr/>
        </p:nvSpPr>
        <p:spPr>
          <a:xfrm>
            <a:off x="5548517" y="4893627"/>
            <a:ext cx="6084000" cy="180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550665" y="4911627"/>
            <a:ext cx="144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2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WHAT is HR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TF &amp; HRIR 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8718" y="1298569"/>
            <a:ext cx="11767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SemiLight" panose="020B0502040204020203" pitchFamily="34" charset="0"/>
                <a:ea typeface="Yu Gothic Light" panose="020B0300000000000000" pitchFamily="34" charset="-128"/>
              </a:rPr>
              <a:t>HRTF (head related transfer function)</a:t>
            </a:r>
          </a:p>
          <a:p>
            <a:endParaRPr lang="en-US" altLang="ko-KR" dirty="0">
              <a:latin typeface="Bahnschrift Light" panose="020B0502040204020203" pitchFamily="34" charset="0"/>
              <a:ea typeface="Yu Gothic Light" panose="020B0300000000000000" pitchFamily="34" charset="-128"/>
            </a:endParaRPr>
          </a:p>
          <a:p>
            <a:r>
              <a:rPr lang="en-US" altLang="ko-KR" dirty="0" smtClean="0">
                <a:latin typeface="Bahnschrift Light" panose="020B0502040204020203" pitchFamily="34" charset="0"/>
                <a:ea typeface="Yu Gothic Light" panose="020B0300000000000000" pitchFamily="34" charset="-128"/>
              </a:rPr>
              <a:t>: response </a:t>
            </a:r>
            <a:r>
              <a:rPr lang="en-US" altLang="ko-KR" dirty="0">
                <a:latin typeface="Bahnschrift Light" panose="020B0502040204020203" pitchFamily="34" charset="0"/>
                <a:ea typeface="Yu Gothic Light" panose="020B0300000000000000" pitchFamily="34" charset="-128"/>
              </a:rPr>
              <a:t>that characterizes how an </a:t>
            </a:r>
            <a:r>
              <a:rPr lang="en-US" altLang="ko-KR" dirty="0" smtClean="0">
                <a:latin typeface="Bahnschrift Light" panose="020B0502040204020203" pitchFamily="34" charset="0"/>
                <a:ea typeface="Yu Gothic Light" panose="020B0300000000000000" pitchFamily="34" charset="-128"/>
              </a:rPr>
              <a:t>ear receives </a:t>
            </a:r>
            <a:r>
              <a:rPr lang="en-US" altLang="ko-KR" dirty="0">
                <a:latin typeface="Bahnschrift Light" panose="020B0502040204020203" pitchFamily="34" charset="0"/>
                <a:ea typeface="Yu Gothic Light" panose="020B0300000000000000" pitchFamily="34" charset="-128"/>
              </a:rPr>
              <a:t>a sound from a point in space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99957" y="4516669"/>
                <a:ext cx="27405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𝑅𝑇𝐹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,∅,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57" y="4516669"/>
                <a:ext cx="2740528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598718" y="2654089"/>
            <a:ext cx="11767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SemiLight" panose="020B0502040204020203" pitchFamily="34" charset="0"/>
                <a:ea typeface="Yu Gothic Light" panose="020B0300000000000000" pitchFamily="34" charset="-128"/>
              </a:rPr>
              <a:t>HRIR (head related impulse response)</a:t>
            </a:r>
          </a:p>
          <a:p>
            <a:endParaRPr lang="en-US" altLang="ko-KR" dirty="0" smtClean="0">
              <a:latin typeface="Bahnschrift Light" panose="020B0502040204020203" pitchFamily="34" charset="0"/>
              <a:ea typeface="Yu Gothic Light" panose="020B0300000000000000" pitchFamily="34" charset="-128"/>
            </a:endParaRPr>
          </a:p>
          <a:p>
            <a:r>
              <a:rPr lang="en-US" altLang="ko-KR" dirty="0" smtClean="0">
                <a:latin typeface="Bahnschrift Light" panose="020B0502040204020203" pitchFamily="34" charset="0"/>
                <a:ea typeface="Yu Gothic Light" panose="020B0300000000000000" pitchFamily="34" charset="-128"/>
              </a:rPr>
              <a:t>: impulse response </a:t>
            </a:r>
            <a:r>
              <a:rPr lang="en-US" altLang="ko-KR" dirty="0" smtClean="0">
                <a:latin typeface="Bahnschrift Light" panose="020B0502040204020203" pitchFamily="34" charset="0"/>
              </a:rPr>
              <a:t>which </a:t>
            </a:r>
            <a:r>
              <a:rPr lang="en-US" altLang="ko-KR" dirty="0">
                <a:latin typeface="Bahnschrift Light" panose="020B0502040204020203" pitchFamily="34" charset="0"/>
              </a:rPr>
              <a:t>relates the source location and the ear location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910391" y="4516669"/>
                <a:ext cx="2660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𝑅𝐼𝑅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,∅,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91" y="4516669"/>
                <a:ext cx="2660123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/>
          <p:cNvGrpSpPr/>
          <p:nvPr/>
        </p:nvGrpSpPr>
        <p:grpSpPr>
          <a:xfrm>
            <a:off x="3614058" y="4451353"/>
            <a:ext cx="1792097" cy="565055"/>
            <a:chOff x="3314043" y="4436684"/>
            <a:chExt cx="1792097" cy="565055"/>
          </a:xfrm>
        </p:grpSpPr>
        <p:sp>
          <p:nvSpPr>
            <p:cNvPr id="6" name="오른쪽 화살표 5"/>
            <p:cNvSpPr/>
            <p:nvPr/>
          </p:nvSpPr>
          <p:spPr>
            <a:xfrm>
              <a:off x="3314043" y="4436684"/>
              <a:ext cx="1792097" cy="56505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24630" y="4554436"/>
              <a:ext cx="1595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 err="1">
                  <a:latin typeface="Bahnschrift Light" panose="020B0502040204020203" pitchFamily="34" charset="0"/>
                </a:rPr>
                <a:t>f</a:t>
              </a:r>
              <a:r>
                <a:rPr lang="en-US" altLang="ko-KR" sz="1400" i="1" dirty="0" err="1" smtClean="0">
                  <a:latin typeface="Bahnschrift Light" panose="020B0502040204020203" pitchFamily="34" charset="0"/>
                </a:rPr>
                <a:t>ourier</a:t>
              </a:r>
              <a:r>
                <a:rPr lang="en-US" altLang="ko-KR" sz="1400" i="1" dirty="0" smtClean="0">
                  <a:latin typeface="Bahnschrift Light" panose="020B0502040204020203" pitchFamily="34" charset="0"/>
                </a:rPr>
                <a:t> transform</a:t>
              </a:r>
              <a:endParaRPr lang="ko-KR" altLang="en-US" sz="1400" i="1" dirty="0"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41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WHAT is HRTF &amp; HRIR 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6445" y="1739240"/>
                <a:ext cx="2693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𝐻𝑅𝑇𝐹</m:t>
                      </m:r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d>
                        <m:d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,∅,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45" y="1739240"/>
                <a:ext cx="2693955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40273" y="1261176"/>
                <a:ext cx="2736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𝐻𝑅𝐼𝑅</m:t>
                      </m:r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d>
                        <m:d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,∅,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73" y="1261176"/>
                <a:ext cx="2736327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1616610" y="1775186"/>
            <a:ext cx="5097954" cy="4742736"/>
            <a:chOff x="7113835" y="1988353"/>
            <a:chExt cx="5097954" cy="4742736"/>
          </a:xfrm>
        </p:grpSpPr>
        <p:grpSp>
          <p:nvGrpSpPr>
            <p:cNvPr id="38" name="그룹 37"/>
            <p:cNvGrpSpPr/>
            <p:nvPr/>
          </p:nvGrpSpPr>
          <p:grpSpPr>
            <a:xfrm>
              <a:off x="8421886" y="2517119"/>
              <a:ext cx="3006131" cy="3581484"/>
              <a:chOff x="2613831" y="2645683"/>
              <a:chExt cx="2098689" cy="2197981"/>
            </a:xfrm>
          </p:grpSpPr>
          <p:sp>
            <p:nvSpPr>
              <p:cNvPr id="48" name="현 47"/>
              <p:cNvSpPr/>
              <p:nvPr/>
            </p:nvSpPr>
            <p:spPr>
              <a:xfrm flipH="1">
                <a:off x="3775734" y="4276749"/>
                <a:ext cx="197747" cy="247652"/>
              </a:xfrm>
              <a:prstGeom prst="chord">
                <a:avLst>
                  <a:gd name="adj1" fmla="val 4063987"/>
                  <a:gd name="adj2" fmla="val 17514451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u Gothic Light" panose="020B0300000000000000" pitchFamily="34" charset="-128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2613831" y="2645683"/>
                <a:ext cx="2098689" cy="2197981"/>
                <a:chOff x="2613831" y="2645683"/>
                <a:chExt cx="2098689" cy="2197981"/>
              </a:xfrm>
            </p:grpSpPr>
            <p:grpSp>
              <p:nvGrpSpPr>
                <p:cNvPr id="50" name="그룹 49"/>
                <p:cNvGrpSpPr/>
                <p:nvPr/>
              </p:nvGrpSpPr>
              <p:grpSpPr>
                <a:xfrm rot="2889619">
                  <a:off x="3934532" y="2728404"/>
                  <a:ext cx="395653" cy="230211"/>
                  <a:chOff x="3265272" y="2444262"/>
                  <a:chExt cx="395653" cy="230211"/>
                </a:xfrm>
              </p:grpSpPr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369935" y="2444262"/>
                    <a:ext cx="173365" cy="6154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Yu Gothic Light" panose="020B0300000000000000" pitchFamily="34" charset="-128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69" name="양쪽 모서리가 잘린 사각형 68"/>
                  <p:cNvSpPr/>
                  <p:nvPr/>
                </p:nvSpPr>
                <p:spPr>
                  <a:xfrm>
                    <a:off x="3265272" y="2547322"/>
                    <a:ext cx="395653" cy="127151"/>
                  </a:xfrm>
                  <a:prstGeom prst="snip2SameRect">
                    <a:avLst>
                      <a:gd name="adj1" fmla="val 50000"/>
                      <a:gd name="adj2" fmla="val 0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Yu Gothic Light" panose="020B0300000000000000" pitchFamily="34" charset="-128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>
                  <a:off x="2822510" y="3826295"/>
                  <a:ext cx="1005645" cy="1017369"/>
                  <a:chOff x="2822510" y="3826295"/>
                  <a:chExt cx="1005645" cy="1017369"/>
                </a:xfrm>
              </p:grpSpPr>
              <p:sp>
                <p:nvSpPr>
                  <p:cNvPr id="65" name="타원 64"/>
                  <p:cNvSpPr/>
                  <p:nvPr/>
                </p:nvSpPr>
                <p:spPr>
                  <a:xfrm>
                    <a:off x="2953355" y="3969679"/>
                    <a:ext cx="874800" cy="87398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Yu Gothic Light" panose="020B0300000000000000" pitchFamily="34" charset="-128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66" name="이등변 삼각형 65"/>
                  <p:cNvSpPr/>
                  <p:nvPr/>
                </p:nvSpPr>
                <p:spPr>
                  <a:xfrm>
                    <a:off x="3295822" y="3826295"/>
                    <a:ext cx="160061" cy="143383"/>
                  </a:xfrm>
                  <a:prstGeom prst="triangl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Yu Gothic Light" panose="020B0300000000000000" pitchFamily="34" charset="-128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67" name="현 66"/>
                  <p:cNvSpPr/>
                  <p:nvPr/>
                </p:nvSpPr>
                <p:spPr>
                  <a:xfrm>
                    <a:off x="2822510" y="4275876"/>
                    <a:ext cx="171402" cy="247652"/>
                  </a:xfrm>
                  <a:prstGeom prst="chord">
                    <a:avLst>
                      <a:gd name="adj1" fmla="val 4063987"/>
                      <a:gd name="adj2" fmla="val 17514451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Yu Gothic Light" panose="020B0300000000000000" pitchFamily="34" charset="-128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cxnSp>
              <p:nvCxnSpPr>
                <p:cNvPr id="61" name="직선 화살표 연결선 60"/>
                <p:cNvCxnSpPr>
                  <a:stCxn id="69" idx="1"/>
                </p:cNvCxnSpPr>
                <p:nvPr/>
              </p:nvCxnSpPr>
              <p:spPr>
                <a:xfrm flipH="1">
                  <a:off x="3911361" y="2911764"/>
                  <a:ext cx="135243" cy="134369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4100052" y="3544156"/>
                      <a:ext cx="612468" cy="2077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 Light" panose="020B0600000101010101" pitchFamily="50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 Light" panose="020B0600000101010101" pitchFamily="50" charset="-127"/>
                                    <a:cs typeface="+mn-cs"/>
                                  </a:rPr>
                                  <m:t>𝐇𝐑𝐓𝐅</m:t>
                                </m:r>
                              </m:e>
                              <m:sub>
                                <m:r>
                                  <a:rPr kumimoji="0" lang="en-US" altLang="ko-KR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 Light" panose="020B0600000101010101" pitchFamily="50" charset="-127"/>
                                    <a:cs typeface="+mn-cs"/>
                                  </a:rPr>
                                  <m:t>𝐑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Yu Gothic Light" panose="020B0300000000000000" pitchFamily="34" charset="-128"/>
                        <a:ea typeface="Yu Gothic Light" panose="020B0300000000000000" pitchFamily="34" charset="-128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TextBox 6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00052" y="3544156"/>
                      <a:ext cx="612468" cy="20777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2613831" y="3108195"/>
                      <a:ext cx="600158" cy="2077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 Light" panose="020B0600000101010101" pitchFamily="50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 Light" panose="020B0600000101010101" pitchFamily="50" charset="-127"/>
                                    <a:cs typeface="+mn-cs"/>
                                  </a:rPr>
                                  <m:t>𝐇𝐑𝐓𝐅</m:t>
                                </m:r>
                              </m:e>
                              <m:sub>
                                <m:r>
                                  <a:rPr kumimoji="0" lang="en-US" altLang="ko-KR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 Light" panose="020B0600000101010101" pitchFamily="50" charset="-127"/>
                                    <a:cs typeface="+mn-cs"/>
                                  </a:rPr>
                                  <m:t>𝐋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Yu Gothic Light" panose="020B0300000000000000" pitchFamily="34" charset="-128"/>
                        <a:ea typeface="Yu Gothic Light" panose="020B0300000000000000" pitchFamily="34" charset="-128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13831" y="3108195"/>
                      <a:ext cx="600158" cy="20777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2" name="구부러진 연결선 61"/>
                <p:cNvCxnSpPr>
                  <a:stCxn id="69" idx="1"/>
                </p:cNvCxnSpPr>
                <p:nvPr/>
              </p:nvCxnSpPr>
              <p:spPr>
                <a:xfrm rot="10800000" flipV="1">
                  <a:off x="2880007" y="2911764"/>
                  <a:ext cx="1166598" cy="1269961"/>
                </a:xfrm>
                <a:prstGeom prst="curvedConnector2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TextBox 38"/>
            <p:cNvSpPr txBox="1"/>
            <p:nvPr/>
          </p:nvSpPr>
          <p:spPr>
            <a:xfrm>
              <a:off x="10496486" y="2468809"/>
              <a:ext cx="1715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Yu Gothic Light" panose="020B0300000000000000" pitchFamily="34" charset="-128"/>
                  <a:cs typeface="+mn-cs"/>
                </a:rPr>
                <a:t>s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Yu Gothic Light" panose="020B0300000000000000" pitchFamily="34" charset="-128"/>
                  <a:cs typeface="+mn-cs"/>
                </a:rPr>
                <a:t>ound source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991164" y="5221302"/>
              <a:ext cx="1104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Yu Gothic Light" panose="020B0300000000000000" pitchFamily="34" charset="-128"/>
                  <a:cs typeface="+mn-cs"/>
                </a:rPr>
                <a:t>RIGHT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13835" y="5221302"/>
              <a:ext cx="9339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Yu Gothic Light" panose="020B0300000000000000" pitchFamily="34" charset="-128"/>
                  <a:cs typeface="+mn-cs"/>
                </a:rPr>
                <a:t>LEFT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8334798" y="3183782"/>
              <a:ext cx="925024" cy="487851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Light" panose="020B0300000000000000" pitchFamily="34" charset="-128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10479290" y="3885840"/>
              <a:ext cx="925024" cy="487851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 Light" panose="020B0300000000000000" pitchFamily="34" charset="-128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834000" y="5382417"/>
              <a:ext cx="3401479" cy="2451"/>
            </a:xfrm>
            <a:prstGeom prst="line">
              <a:avLst/>
            </a:prstGeom>
            <a:ln cmpd="dbl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9511821" y="2336218"/>
              <a:ext cx="0" cy="439487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H="1">
              <a:off x="9511821" y="2950682"/>
              <a:ext cx="962348" cy="2431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8675898" y="1988353"/>
              <a:ext cx="1715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Yu Gothic Light" panose="020B0300000000000000" pitchFamily="34" charset="-128"/>
                  <a:cs typeface="+mn-cs"/>
                </a:rPr>
                <a:t>FRONT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937931" y="3893513"/>
              <a:ext cx="28745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r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110" y="2600141"/>
            <a:ext cx="4434440" cy="2411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88192" y="5177550"/>
                <a:ext cx="29622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𝑎𝑧𝑖𝑚𝑢𝑡h</m:t>
                      </m:r>
                    </m:oMath>
                  </m:oMathPara>
                </a14:m>
                <a:endParaRPr lang="en-US" altLang="ko-KR" sz="2000" dirty="0" smtClean="0">
                  <a:solidFill>
                    <a:prstClr val="black"/>
                  </a:solidFill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altLang="ko-KR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𝑒𝑙𝑒𝑣𝑎𝑡𝑖𝑜𝑛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92" y="5177550"/>
                <a:ext cx="2962275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05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HOW is HR</a:t>
            </a: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IR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USED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593" y="4853480"/>
            <a:ext cx="21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 Light" panose="020B0502040204020203" pitchFamily="34" charset="0"/>
              </a:rPr>
              <a:t>HRIR</a:t>
            </a:r>
          </a:p>
          <a:p>
            <a:pPr algn="ctr"/>
            <a:r>
              <a:rPr lang="en-US" altLang="ko-KR" sz="1400" dirty="0" smtClean="0">
                <a:latin typeface="Bahnschrift Light" panose="020B0502040204020203" pitchFamily="34" charset="0"/>
              </a:rPr>
              <a:t>of specific position</a:t>
            </a:r>
            <a:endParaRPr lang="ko-KR" alt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7030" y="3734251"/>
            <a:ext cx="1238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latin typeface="Bahnschrift Light" panose="020B0502040204020203" pitchFamily="34" charset="0"/>
              </a:rPr>
              <a:t>convolution</a:t>
            </a:r>
            <a:endParaRPr lang="ko-KR" altLang="en-US" sz="1400" i="1" dirty="0">
              <a:latin typeface="Bahnschrift Light" panose="020B0502040204020203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25039" y="2477678"/>
            <a:ext cx="1841151" cy="1956785"/>
            <a:chOff x="1173389" y="2347046"/>
            <a:chExt cx="1841151" cy="1956785"/>
          </a:xfrm>
        </p:grpSpPr>
        <p:sp>
          <p:nvSpPr>
            <p:cNvPr id="41" name="직사각형 40"/>
            <p:cNvSpPr>
              <a:spLocks noChangeAspect="1"/>
            </p:cNvSpPr>
            <p:nvPr/>
          </p:nvSpPr>
          <p:spPr>
            <a:xfrm rot="14010001">
              <a:off x="964316" y="3816550"/>
              <a:ext cx="607839" cy="1896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46" name="양쪽 모서리가 잘린 사각형 45"/>
            <p:cNvSpPr>
              <a:spLocks noChangeAspect="1"/>
            </p:cNvSpPr>
            <p:nvPr/>
          </p:nvSpPr>
          <p:spPr>
            <a:xfrm rot="14010001">
              <a:off x="965499" y="3543434"/>
              <a:ext cx="1185800" cy="334994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Yu Gothic Light" panose="020B0300000000000000" pitchFamily="34" charset="-128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47" b="89862" l="10000" r="90000">
                          <a14:foregroundMark x1="52000" y1="31644" x2="55692" y2="29493"/>
                          <a14:foregroundMark x1="76923" y1="41014" x2="80923" y2="38095"/>
                          <a14:foregroundMark x1="54154" y1="39324" x2="59385" y2="39324"/>
                        </a14:backgroundRemoval>
                      </a14:imgEffect>
                    </a14:imgLayer>
                  </a14:imgProps>
                </a:ext>
              </a:extLst>
            </a:blip>
            <a:srcRect l="28440" t="7220" r="12659" b="33794"/>
            <a:stretch/>
          </p:blipFill>
          <p:spPr>
            <a:xfrm>
              <a:off x="1926515" y="2347046"/>
              <a:ext cx="1088025" cy="1091273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70048" y="4664843"/>
            <a:ext cx="165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Bahnschrift Light" panose="020B0502040204020203" pitchFamily="34" charset="0"/>
              </a:rPr>
              <a:t>s</a:t>
            </a:r>
            <a:r>
              <a:rPr lang="en-US" altLang="ko-KR" sz="1400" dirty="0" smtClean="0">
                <a:latin typeface="Bahnschrift Light" panose="020B0502040204020203" pitchFamily="34" charset="0"/>
              </a:rPr>
              <a:t>ound source</a:t>
            </a:r>
            <a:endParaRPr lang="ko-KR" altLang="en-US" sz="1400" dirty="0">
              <a:latin typeface="Bahnschrift Light" panose="020B05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374" y="2497686"/>
            <a:ext cx="2993874" cy="22446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272151" y="3265325"/>
            <a:ext cx="4680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latin typeface="Bahnschrift Light" panose="020B0502040204020203" pitchFamily="34" charset="0"/>
              </a:rPr>
              <a:t>*</a:t>
            </a:r>
            <a:endParaRPr lang="ko-KR" altLang="en-US" sz="5000" dirty="0">
              <a:latin typeface="Bahnschrift Light" panose="020B05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45019" y="3189128"/>
            <a:ext cx="4680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atin typeface="Bahnschrift Light" panose="020B0502040204020203" pitchFamily="34" charset="0"/>
              </a:rPr>
              <a:t>=</a:t>
            </a:r>
            <a:endParaRPr lang="ko-KR" altLang="en-US" sz="5000" dirty="0">
              <a:latin typeface="Bahnschrift Light" panose="020B0502040204020203" pitchFamily="34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323913" y="2038148"/>
            <a:ext cx="3006131" cy="3581484"/>
            <a:chOff x="2613831" y="2645683"/>
            <a:chExt cx="2098689" cy="2197981"/>
          </a:xfrm>
        </p:grpSpPr>
        <p:sp>
          <p:nvSpPr>
            <p:cNvPr id="62" name="현 61"/>
            <p:cNvSpPr/>
            <p:nvPr/>
          </p:nvSpPr>
          <p:spPr>
            <a:xfrm flipH="1">
              <a:off x="3775734" y="4276749"/>
              <a:ext cx="197747" cy="247652"/>
            </a:xfrm>
            <a:prstGeom prst="chord">
              <a:avLst>
                <a:gd name="adj1" fmla="val 4063987"/>
                <a:gd name="adj2" fmla="val 17514451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Yu Gothic Light" panose="020B0300000000000000" pitchFamily="34" charset="-128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2613831" y="2645683"/>
              <a:ext cx="2098689" cy="2197981"/>
              <a:chOff x="2613831" y="2645683"/>
              <a:chExt cx="2098689" cy="2197981"/>
            </a:xfrm>
          </p:grpSpPr>
          <p:grpSp>
            <p:nvGrpSpPr>
              <p:cNvPr id="64" name="그룹 63"/>
              <p:cNvGrpSpPr/>
              <p:nvPr/>
            </p:nvGrpSpPr>
            <p:grpSpPr>
              <a:xfrm rot="2889619">
                <a:off x="3934532" y="2728404"/>
                <a:ext cx="395653" cy="230211"/>
                <a:chOff x="3265272" y="2444262"/>
                <a:chExt cx="395653" cy="230211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3369935" y="2444262"/>
                  <a:ext cx="173365" cy="6154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Yu Gothic Light" panose="020B0300000000000000" pitchFamily="34" charset="-128"/>
                  </a:endParaRPr>
                </a:p>
              </p:txBody>
            </p:sp>
            <p:sp>
              <p:nvSpPr>
                <p:cNvPr id="74" name="양쪽 모서리가 잘린 사각형 73"/>
                <p:cNvSpPr/>
                <p:nvPr/>
              </p:nvSpPr>
              <p:spPr>
                <a:xfrm>
                  <a:off x="3265272" y="2547322"/>
                  <a:ext cx="395653" cy="127151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Yu Gothic Light" panose="020B0300000000000000" pitchFamily="34" charset="-128"/>
                  </a:endParaRPr>
                </a:p>
              </p:txBody>
            </p:sp>
          </p:grpSp>
          <p:grpSp>
            <p:nvGrpSpPr>
              <p:cNvPr id="65" name="그룹 64"/>
              <p:cNvGrpSpPr/>
              <p:nvPr/>
            </p:nvGrpSpPr>
            <p:grpSpPr>
              <a:xfrm>
                <a:off x="2822510" y="3826295"/>
                <a:ext cx="1005645" cy="1017369"/>
                <a:chOff x="2822510" y="3826295"/>
                <a:chExt cx="1005645" cy="1017369"/>
              </a:xfrm>
            </p:grpSpPr>
            <p:sp>
              <p:nvSpPr>
                <p:cNvPr id="70" name="타원 69"/>
                <p:cNvSpPr/>
                <p:nvPr/>
              </p:nvSpPr>
              <p:spPr>
                <a:xfrm>
                  <a:off x="2953355" y="3969679"/>
                  <a:ext cx="874800" cy="873985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Yu Gothic Light" panose="020B0300000000000000" pitchFamily="34" charset="-128"/>
                  </a:endParaRPr>
                </a:p>
              </p:txBody>
            </p:sp>
            <p:sp>
              <p:nvSpPr>
                <p:cNvPr id="71" name="이등변 삼각형 70"/>
                <p:cNvSpPr/>
                <p:nvPr/>
              </p:nvSpPr>
              <p:spPr>
                <a:xfrm>
                  <a:off x="3299966" y="3826295"/>
                  <a:ext cx="160061" cy="143383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Yu Gothic Light" panose="020B0300000000000000" pitchFamily="34" charset="-128"/>
                  </a:endParaRPr>
                </a:p>
              </p:txBody>
            </p:sp>
            <p:sp>
              <p:nvSpPr>
                <p:cNvPr id="72" name="현 71"/>
                <p:cNvSpPr/>
                <p:nvPr/>
              </p:nvSpPr>
              <p:spPr>
                <a:xfrm>
                  <a:off x="2822510" y="4275876"/>
                  <a:ext cx="171402" cy="247652"/>
                </a:xfrm>
                <a:prstGeom prst="chord">
                  <a:avLst>
                    <a:gd name="adj1" fmla="val 4063987"/>
                    <a:gd name="adj2" fmla="val 17514451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Yu Gothic Light" panose="020B0300000000000000" pitchFamily="34" charset="-128"/>
                  </a:endParaRPr>
                </a:p>
              </p:txBody>
            </p:sp>
          </p:grpSp>
          <p:cxnSp>
            <p:nvCxnSpPr>
              <p:cNvPr id="66" name="직선 화살표 연결선 65"/>
              <p:cNvCxnSpPr>
                <a:stCxn id="74" idx="1"/>
              </p:cNvCxnSpPr>
              <p:nvPr/>
            </p:nvCxnSpPr>
            <p:spPr>
              <a:xfrm flipH="1">
                <a:off x="3911361" y="2911764"/>
                <a:ext cx="135243" cy="13436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4100052" y="3544156"/>
                    <a:ext cx="612468" cy="2077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  <m:t>𝐇𝐑𝐓𝐅</m:t>
                              </m:r>
                            </m:e>
                            <m:sub>
                              <m:r>
                                <a:rPr lang="en-US" altLang="ko-KR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  <m:t>𝐑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b="1" dirty="0">
                      <a:solidFill>
                        <a:schemeClr val="tx1"/>
                      </a:solidFill>
                      <a:latin typeface="Yu Gothic Light" panose="020B0300000000000000" pitchFamily="34" charset="-128"/>
                      <a:ea typeface="Yu Gothic Light" panose="020B03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0052" y="3544156"/>
                    <a:ext cx="612468" cy="2077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613831" y="3108195"/>
                    <a:ext cx="600158" cy="2077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  <m:t>𝐇𝐑𝐓𝐅</m:t>
                              </m:r>
                            </m:e>
                            <m:sub>
                              <m:r>
                                <a:rPr lang="en-US" altLang="ko-KR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</a:rPr>
                                <m:t>𝐋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b="1" dirty="0">
                      <a:solidFill>
                        <a:schemeClr val="tx1"/>
                      </a:solidFill>
                      <a:latin typeface="Yu Gothic Light" panose="020B0300000000000000" pitchFamily="34" charset="-128"/>
                      <a:ea typeface="Yu Gothic Light" panose="020B03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3831" y="3108195"/>
                    <a:ext cx="600158" cy="20777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구부러진 연결선 68"/>
              <p:cNvCxnSpPr>
                <a:stCxn id="74" idx="1"/>
              </p:cNvCxnSpPr>
              <p:nvPr/>
            </p:nvCxnSpPr>
            <p:spPr>
              <a:xfrm rot="10800000" flipV="1">
                <a:off x="2880007" y="2911764"/>
                <a:ext cx="1166598" cy="1269961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47" b="89862" l="10000" r="90000">
                        <a14:foregroundMark x1="52000" y1="31644" x2="55692" y2="29493"/>
                        <a14:foregroundMark x1="76923" y1="41014" x2="80923" y2="38095"/>
                        <a14:foregroundMark x1="54154" y1="39324" x2="59385" y2="39324"/>
                      </a14:backgroundRemoval>
                    </a14:imgEffect>
                  </a14:imgLayer>
                </a14:imgProps>
              </a:ext>
            </a:extLst>
          </a:blip>
          <a:srcRect l="28440" t="7220" r="12659" b="33794"/>
          <a:stretch/>
        </p:blipFill>
        <p:spPr>
          <a:xfrm>
            <a:off x="10336303" y="4229842"/>
            <a:ext cx="653497" cy="655448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47" b="89862" l="10000" r="90000">
                        <a14:foregroundMark x1="52000" y1="31644" x2="55692" y2="29493"/>
                        <a14:foregroundMark x1="76923" y1="41014" x2="80923" y2="38095"/>
                        <a14:foregroundMark x1="54154" y1="39324" x2="59385" y2="39324"/>
                      </a14:backgroundRemoval>
                    </a14:imgEffect>
                  </a14:imgLayer>
                </a14:imgProps>
              </a:ext>
            </a:extLst>
          </a:blip>
          <a:srcRect l="28440" t="7220" r="12659" b="33794"/>
          <a:stretch/>
        </p:blipFill>
        <p:spPr>
          <a:xfrm>
            <a:off x="7982928" y="4240773"/>
            <a:ext cx="653497" cy="65544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868142" y="1503830"/>
            <a:ext cx="204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 Light" panose="020B0502040204020203" pitchFamily="34" charset="0"/>
              </a:rPr>
              <a:t>s</a:t>
            </a:r>
            <a:r>
              <a:rPr lang="en-US" altLang="ko-KR" sz="1400" dirty="0" smtClean="0">
                <a:latin typeface="Bahnschrift Light" panose="020B0502040204020203" pitchFamily="34" charset="0"/>
              </a:rPr>
              <a:t>ound source at the </a:t>
            </a:r>
            <a:r>
              <a:rPr lang="en-US" altLang="ko-KR" sz="1400" dirty="0" smtClean="0">
                <a:solidFill>
                  <a:srgbClr val="FF0000"/>
                </a:solidFill>
                <a:latin typeface="Bahnschrift Light" panose="020B0502040204020203" pitchFamily="34" charset="0"/>
              </a:rPr>
              <a:t>“specific position”</a:t>
            </a:r>
            <a:endParaRPr lang="ko-KR" altLang="en-US" sz="1400" dirty="0">
              <a:solidFill>
                <a:srgbClr val="FF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129570" y="4201242"/>
            <a:ext cx="108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9600442" y="4190354"/>
            <a:ext cx="108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2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7446</TotalTime>
  <Words>3684</Words>
  <Application>Microsoft Office PowerPoint</Application>
  <PresentationFormat>와이드스크린</PresentationFormat>
  <Paragraphs>776</Paragraphs>
  <Slides>45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Bahnschrift Light</vt:lpstr>
      <vt:lpstr>Bahnschrift SemiBold</vt:lpstr>
      <vt:lpstr>Bahnschrift SemiLight</vt:lpstr>
      <vt:lpstr>Yu Gothic Light</vt:lpstr>
      <vt:lpstr>나눔스퀘어 Light</vt:lpstr>
      <vt:lpstr>맑은 고딕</vt:lpstr>
      <vt:lpstr>Aharoni</vt:lpstr>
      <vt:lpstr>Arial</vt:lpstr>
      <vt:lpstr>Cambria Math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OWNER</cp:lastModifiedBy>
  <cp:revision>400</cp:revision>
  <dcterms:created xsi:type="dcterms:W3CDTF">2017-10-09T06:24:25Z</dcterms:created>
  <dcterms:modified xsi:type="dcterms:W3CDTF">2018-09-17T22:33:01Z</dcterms:modified>
</cp:coreProperties>
</file>